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1" r:id="rId3"/>
    <p:sldId id="276" r:id="rId4"/>
    <p:sldId id="275" r:id="rId5"/>
    <p:sldId id="267" r:id="rId6"/>
    <p:sldId id="268" r:id="rId7"/>
    <p:sldId id="277" r:id="rId8"/>
    <p:sldId id="278" r:id="rId9"/>
    <p:sldId id="269" r:id="rId10"/>
    <p:sldId id="257" r:id="rId11"/>
    <p:sldId id="273" r:id="rId12"/>
    <p:sldId id="260" r:id="rId13"/>
    <p:sldId id="274"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6565"/>
    <a:srgbClr val="FF866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6" d="100"/>
          <a:sy n="76" d="100"/>
        </p:scale>
        <p:origin x="296"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AAA317E-3D62-4F40-A932-74D28BCC10AA}" type="doc">
      <dgm:prSet loTypeId="urn:microsoft.com/office/officeart/2005/8/layout/radial5" loCatId="cycle" qsTypeId="urn:microsoft.com/office/officeart/2005/8/quickstyle/simple1" qsCatId="simple" csTypeId="urn:microsoft.com/office/officeart/2005/8/colors/accent1_2" csCatId="accent1" phldr="1"/>
      <dgm:spPr/>
      <dgm:t>
        <a:bodyPr/>
        <a:lstStyle/>
        <a:p>
          <a:endParaRPr lang="en-US"/>
        </a:p>
      </dgm:t>
    </dgm:pt>
    <dgm:pt modelId="{6023002F-B67A-4BD7-A543-EE8775A74E85}">
      <dgm:prSet phldrT="[Text]"/>
      <dgm:spPr/>
      <dgm:t>
        <a:bodyPr/>
        <a:lstStyle/>
        <a:p>
          <a:r>
            <a:rPr lang="en-US" dirty="0" smtClean="0"/>
            <a:t> SAMSA Membership </a:t>
          </a:r>
          <a:endParaRPr lang="en-US" dirty="0"/>
        </a:p>
      </dgm:t>
    </dgm:pt>
    <dgm:pt modelId="{7C22807A-181C-48C2-AF4C-85AE743C9BE1}" type="parTrans" cxnId="{E44DA12A-001D-4762-AF73-CFD3AFE83A8C}">
      <dgm:prSet/>
      <dgm:spPr/>
      <dgm:t>
        <a:bodyPr/>
        <a:lstStyle/>
        <a:p>
          <a:endParaRPr lang="en-US"/>
        </a:p>
      </dgm:t>
    </dgm:pt>
    <dgm:pt modelId="{3713C9B5-5833-4F6C-9DC2-EC8292534C91}" type="sibTrans" cxnId="{E44DA12A-001D-4762-AF73-CFD3AFE83A8C}">
      <dgm:prSet/>
      <dgm:spPr/>
      <dgm:t>
        <a:bodyPr/>
        <a:lstStyle/>
        <a:p>
          <a:endParaRPr lang="en-US"/>
        </a:p>
      </dgm:t>
    </dgm:pt>
    <dgm:pt modelId="{B820AD93-066E-4463-9543-74BB743F8A70}">
      <dgm:prSet phldrT="[Text]" custT="1"/>
      <dgm:spPr>
        <a:solidFill>
          <a:schemeClr val="accent2">
            <a:lumMod val="75000"/>
          </a:schemeClr>
        </a:solidFill>
      </dgm:spPr>
      <dgm:t>
        <a:bodyPr/>
        <a:lstStyle/>
        <a:p>
          <a:r>
            <a:rPr lang="en-US" sz="2000" dirty="0" smtClean="0">
              <a:solidFill>
                <a:schemeClr val="tx1"/>
              </a:solidFill>
            </a:rPr>
            <a:t>Student membership</a:t>
          </a:r>
          <a:endParaRPr lang="en-US" sz="2000" dirty="0">
            <a:solidFill>
              <a:schemeClr val="tx1"/>
            </a:solidFill>
          </a:endParaRPr>
        </a:p>
      </dgm:t>
    </dgm:pt>
    <dgm:pt modelId="{90BB739B-4B75-45E5-B7C5-E5D39E85ADA0}" type="parTrans" cxnId="{FF022FF6-4FE2-446A-BA93-5E8138614174}">
      <dgm:prSet/>
      <dgm:spPr/>
      <dgm:t>
        <a:bodyPr/>
        <a:lstStyle/>
        <a:p>
          <a:endParaRPr lang="en-US"/>
        </a:p>
      </dgm:t>
    </dgm:pt>
    <dgm:pt modelId="{1BF89FBA-20D8-4AFC-A861-682F741BA8F7}" type="sibTrans" cxnId="{FF022FF6-4FE2-446A-BA93-5E8138614174}">
      <dgm:prSet/>
      <dgm:spPr/>
      <dgm:t>
        <a:bodyPr/>
        <a:lstStyle/>
        <a:p>
          <a:endParaRPr lang="en-US"/>
        </a:p>
      </dgm:t>
    </dgm:pt>
    <dgm:pt modelId="{EC46C8A4-938F-4615-A221-34FA942AD42F}">
      <dgm:prSet phldrT="[Text]" custT="1"/>
      <dgm:spPr>
        <a:solidFill>
          <a:schemeClr val="accent5">
            <a:lumMod val="75000"/>
          </a:schemeClr>
        </a:solidFill>
      </dgm:spPr>
      <dgm:t>
        <a:bodyPr/>
        <a:lstStyle/>
        <a:p>
          <a:r>
            <a:rPr lang="en-US" sz="2000" dirty="0" smtClean="0">
              <a:solidFill>
                <a:schemeClr val="tx1"/>
              </a:solidFill>
            </a:rPr>
            <a:t>Honorary membership</a:t>
          </a:r>
          <a:r>
            <a:rPr lang="en-US" sz="1900" dirty="0" smtClean="0">
              <a:solidFill>
                <a:schemeClr val="tx1"/>
              </a:solidFill>
            </a:rPr>
            <a:t> </a:t>
          </a:r>
          <a:endParaRPr lang="en-US" sz="1900" dirty="0">
            <a:solidFill>
              <a:schemeClr val="tx1"/>
            </a:solidFill>
          </a:endParaRPr>
        </a:p>
      </dgm:t>
    </dgm:pt>
    <dgm:pt modelId="{48301C62-5C7D-426B-A978-F8C39C738497}" type="parTrans" cxnId="{68CFC0A1-2E68-40B9-92FA-B1D3F09A16DA}">
      <dgm:prSet/>
      <dgm:spPr/>
      <dgm:t>
        <a:bodyPr/>
        <a:lstStyle/>
        <a:p>
          <a:endParaRPr lang="en-US"/>
        </a:p>
      </dgm:t>
    </dgm:pt>
    <dgm:pt modelId="{A3477C8C-A2AB-4037-B184-E925BBB9CE77}" type="sibTrans" cxnId="{68CFC0A1-2E68-40B9-92FA-B1D3F09A16DA}">
      <dgm:prSet/>
      <dgm:spPr/>
      <dgm:t>
        <a:bodyPr/>
        <a:lstStyle/>
        <a:p>
          <a:endParaRPr lang="en-US"/>
        </a:p>
      </dgm:t>
    </dgm:pt>
    <dgm:pt modelId="{F20BFDC1-39D5-4176-B49C-43230F2CB104}">
      <dgm:prSet phldrT="[Text]" custT="1"/>
      <dgm:spPr>
        <a:solidFill>
          <a:srgbClr val="C00000"/>
        </a:solidFill>
      </dgm:spPr>
      <dgm:t>
        <a:bodyPr/>
        <a:lstStyle/>
        <a:p>
          <a:r>
            <a:rPr lang="en-US" sz="2000" dirty="0" smtClean="0">
              <a:solidFill>
                <a:schemeClr val="tx1"/>
              </a:solidFill>
            </a:rPr>
            <a:t>Institutional membership</a:t>
          </a:r>
          <a:endParaRPr lang="en-US" sz="2000" dirty="0">
            <a:solidFill>
              <a:schemeClr val="tx1"/>
            </a:solidFill>
          </a:endParaRPr>
        </a:p>
      </dgm:t>
    </dgm:pt>
    <dgm:pt modelId="{717B7C7E-59ED-4C31-ADE9-37B5FB4F982F}" type="parTrans" cxnId="{61955033-9B62-4F94-BA03-1EF1833FB6AF}">
      <dgm:prSet/>
      <dgm:spPr/>
      <dgm:t>
        <a:bodyPr/>
        <a:lstStyle/>
        <a:p>
          <a:endParaRPr lang="en-US"/>
        </a:p>
      </dgm:t>
    </dgm:pt>
    <dgm:pt modelId="{49D7AACB-6B9F-485E-B17A-19D11914F88E}" type="sibTrans" cxnId="{61955033-9B62-4F94-BA03-1EF1833FB6AF}">
      <dgm:prSet/>
      <dgm:spPr/>
      <dgm:t>
        <a:bodyPr/>
        <a:lstStyle/>
        <a:p>
          <a:endParaRPr lang="en-US"/>
        </a:p>
      </dgm:t>
    </dgm:pt>
    <dgm:pt modelId="{1742B1F0-9954-461F-9626-E0A44DF344C8}">
      <dgm:prSet phldrT="[Text]" custT="1"/>
      <dgm:spPr>
        <a:solidFill>
          <a:schemeClr val="accent6">
            <a:lumMod val="75000"/>
          </a:schemeClr>
        </a:solidFill>
      </dgm:spPr>
      <dgm:t>
        <a:bodyPr/>
        <a:lstStyle/>
        <a:p>
          <a:r>
            <a:rPr lang="en-US" sz="2000" dirty="0" smtClean="0">
              <a:solidFill>
                <a:schemeClr val="tx1"/>
              </a:solidFill>
            </a:rPr>
            <a:t>Faculty/</a:t>
          </a:r>
        </a:p>
        <a:p>
          <a:r>
            <a:rPr lang="en-US" sz="2000" dirty="0" smtClean="0">
              <a:solidFill>
                <a:schemeClr val="tx1"/>
              </a:solidFill>
            </a:rPr>
            <a:t>individual membership</a:t>
          </a:r>
          <a:endParaRPr lang="en-US" sz="2000" dirty="0">
            <a:solidFill>
              <a:schemeClr val="tx1"/>
            </a:solidFill>
          </a:endParaRPr>
        </a:p>
      </dgm:t>
    </dgm:pt>
    <dgm:pt modelId="{516AE9B1-0AE6-479A-8298-23A93964368B}" type="sibTrans" cxnId="{E564DB98-D78E-4488-94EA-027C74C00501}">
      <dgm:prSet/>
      <dgm:spPr/>
      <dgm:t>
        <a:bodyPr/>
        <a:lstStyle/>
        <a:p>
          <a:endParaRPr lang="en-US"/>
        </a:p>
      </dgm:t>
    </dgm:pt>
    <dgm:pt modelId="{38DB58AB-1F23-4B4D-9095-252DB94443F4}" type="parTrans" cxnId="{E564DB98-D78E-4488-94EA-027C74C00501}">
      <dgm:prSet/>
      <dgm:spPr/>
      <dgm:t>
        <a:bodyPr/>
        <a:lstStyle/>
        <a:p>
          <a:endParaRPr lang="en-US"/>
        </a:p>
      </dgm:t>
    </dgm:pt>
    <dgm:pt modelId="{9E4D40EF-22F1-470A-BCEA-727706302BB0}" type="pres">
      <dgm:prSet presAssocID="{DAAA317E-3D62-4F40-A932-74D28BCC10AA}" presName="Name0" presStyleCnt="0">
        <dgm:presLayoutVars>
          <dgm:chMax val="1"/>
          <dgm:dir/>
          <dgm:animLvl val="ctr"/>
          <dgm:resizeHandles val="exact"/>
        </dgm:presLayoutVars>
      </dgm:prSet>
      <dgm:spPr/>
      <dgm:t>
        <a:bodyPr/>
        <a:lstStyle/>
        <a:p>
          <a:endParaRPr lang="en-US"/>
        </a:p>
      </dgm:t>
    </dgm:pt>
    <dgm:pt modelId="{54C8D4E7-43D6-4892-AB7C-C2BD15A10C8E}" type="pres">
      <dgm:prSet presAssocID="{6023002F-B67A-4BD7-A543-EE8775A74E85}" presName="centerShape" presStyleLbl="node0" presStyleIdx="0" presStyleCnt="1" custScaleX="134857"/>
      <dgm:spPr/>
      <dgm:t>
        <a:bodyPr/>
        <a:lstStyle/>
        <a:p>
          <a:endParaRPr lang="en-US"/>
        </a:p>
      </dgm:t>
    </dgm:pt>
    <dgm:pt modelId="{7BA9B83A-9834-41DC-8898-4B5256417FA9}" type="pres">
      <dgm:prSet presAssocID="{90BB739B-4B75-45E5-B7C5-E5D39E85ADA0}" presName="parTrans" presStyleLbl="sibTrans2D1" presStyleIdx="0" presStyleCnt="4"/>
      <dgm:spPr>
        <a:prstGeom prst="leftArrow">
          <a:avLst/>
        </a:prstGeom>
      </dgm:spPr>
      <dgm:t>
        <a:bodyPr/>
        <a:lstStyle/>
        <a:p>
          <a:endParaRPr lang="en-US"/>
        </a:p>
      </dgm:t>
    </dgm:pt>
    <dgm:pt modelId="{D70B3E29-4075-450D-A3BB-2949D95E39A4}" type="pres">
      <dgm:prSet presAssocID="{90BB739B-4B75-45E5-B7C5-E5D39E85ADA0}" presName="connectorText" presStyleLbl="sibTrans2D1" presStyleIdx="0" presStyleCnt="4"/>
      <dgm:spPr/>
      <dgm:t>
        <a:bodyPr/>
        <a:lstStyle/>
        <a:p>
          <a:endParaRPr lang="en-US"/>
        </a:p>
      </dgm:t>
    </dgm:pt>
    <dgm:pt modelId="{29CB2F09-BEB4-4292-91D8-B9CFAB34D046}" type="pres">
      <dgm:prSet presAssocID="{B820AD93-066E-4463-9543-74BB743F8A70}" presName="node" presStyleLbl="node1" presStyleIdx="0" presStyleCnt="4" custScaleX="166495">
        <dgm:presLayoutVars>
          <dgm:bulletEnabled val="1"/>
        </dgm:presLayoutVars>
      </dgm:prSet>
      <dgm:spPr/>
      <dgm:t>
        <a:bodyPr/>
        <a:lstStyle/>
        <a:p>
          <a:endParaRPr lang="en-US"/>
        </a:p>
      </dgm:t>
    </dgm:pt>
    <dgm:pt modelId="{43E0B32C-8E6C-4357-B7AE-AA81A267C4D1}" type="pres">
      <dgm:prSet presAssocID="{48301C62-5C7D-426B-A978-F8C39C738497}" presName="parTrans" presStyleLbl="sibTrans2D1" presStyleIdx="1" presStyleCnt="4" custLinFactNeighborY="0"/>
      <dgm:spPr>
        <a:prstGeom prst="leftArrow">
          <a:avLst/>
        </a:prstGeom>
      </dgm:spPr>
      <dgm:t>
        <a:bodyPr/>
        <a:lstStyle/>
        <a:p>
          <a:endParaRPr lang="en-US"/>
        </a:p>
      </dgm:t>
    </dgm:pt>
    <dgm:pt modelId="{94DCBF7E-DC75-4166-ADB6-2BECC6B84939}" type="pres">
      <dgm:prSet presAssocID="{48301C62-5C7D-426B-A978-F8C39C738497}" presName="connectorText" presStyleLbl="sibTrans2D1" presStyleIdx="1" presStyleCnt="4"/>
      <dgm:spPr/>
      <dgm:t>
        <a:bodyPr/>
        <a:lstStyle/>
        <a:p>
          <a:endParaRPr lang="en-US"/>
        </a:p>
      </dgm:t>
    </dgm:pt>
    <dgm:pt modelId="{D73015AE-6112-4A91-9427-F354BFB49651}" type="pres">
      <dgm:prSet presAssocID="{EC46C8A4-938F-4615-A221-34FA942AD42F}" presName="node" presStyleLbl="node1" presStyleIdx="1" presStyleCnt="4" custScaleX="154615" custRadScaleRad="122188" custRadScaleInc="-482">
        <dgm:presLayoutVars>
          <dgm:bulletEnabled val="1"/>
        </dgm:presLayoutVars>
      </dgm:prSet>
      <dgm:spPr/>
      <dgm:t>
        <a:bodyPr/>
        <a:lstStyle/>
        <a:p>
          <a:endParaRPr lang="en-US"/>
        </a:p>
      </dgm:t>
    </dgm:pt>
    <dgm:pt modelId="{48B29694-296B-478E-B8E5-24CA769E0217}" type="pres">
      <dgm:prSet presAssocID="{717B7C7E-59ED-4C31-ADE9-37B5FB4F982F}" presName="parTrans" presStyleLbl="sibTrans2D1" presStyleIdx="2" presStyleCnt="4"/>
      <dgm:spPr>
        <a:prstGeom prst="leftArrow">
          <a:avLst/>
        </a:prstGeom>
      </dgm:spPr>
      <dgm:t>
        <a:bodyPr/>
        <a:lstStyle/>
        <a:p>
          <a:endParaRPr lang="en-US"/>
        </a:p>
      </dgm:t>
    </dgm:pt>
    <dgm:pt modelId="{DB1CA6E8-05F8-4F07-89ED-3B4468D49621}" type="pres">
      <dgm:prSet presAssocID="{717B7C7E-59ED-4C31-ADE9-37B5FB4F982F}" presName="connectorText" presStyleLbl="sibTrans2D1" presStyleIdx="2" presStyleCnt="4"/>
      <dgm:spPr/>
      <dgm:t>
        <a:bodyPr/>
        <a:lstStyle/>
        <a:p>
          <a:endParaRPr lang="en-US"/>
        </a:p>
      </dgm:t>
    </dgm:pt>
    <dgm:pt modelId="{98AF7760-D9AB-436B-A17F-FF06891D9327}" type="pres">
      <dgm:prSet presAssocID="{F20BFDC1-39D5-4176-B49C-43230F2CB104}" presName="node" presStyleLbl="node1" presStyleIdx="2" presStyleCnt="4" custScaleX="174594">
        <dgm:presLayoutVars>
          <dgm:bulletEnabled val="1"/>
        </dgm:presLayoutVars>
      </dgm:prSet>
      <dgm:spPr/>
      <dgm:t>
        <a:bodyPr/>
        <a:lstStyle/>
        <a:p>
          <a:endParaRPr lang="en-US"/>
        </a:p>
      </dgm:t>
    </dgm:pt>
    <dgm:pt modelId="{8E36E2ED-00EF-45FD-8DC3-E907E60F6378}" type="pres">
      <dgm:prSet presAssocID="{38DB58AB-1F23-4B4D-9095-252DB94443F4}" presName="parTrans" presStyleLbl="sibTrans2D1" presStyleIdx="3" presStyleCnt="4"/>
      <dgm:spPr>
        <a:prstGeom prst="leftArrow">
          <a:avLst/>
        </a:prstGeom>
      </dgm:spPr>
      <dgm:t>
        <a:bodyPr/>
        <a:lstStyle/>
        <a:p>
          <a:endParaRPr lang="en-US"/>
        </a:p>
      </dgm:t>
    </dgm:pt>
    <dgm:pt modelId="{F360CDA6-E23A-498C-B33E-33D65130CBF3}" type="pres">
      <dgm:prSet presAssocID="{38DB58AB-1F23-4B4D-9095-252DB94443F4}" presName="connectorText" presStyleLbl="sibTrans2D1" presStyleIdx="3" presStyleCnt="4"/>
      <dgm:spPr/>
      <dgm:t>
        <a:bodyPr/>
        <a:lstStyle/>
        <a:p>
          <a:endParaRPr lang="en-US"/>
        </a:p>
      </dgm:t>
    </dgm:pt>
    <dgm:pt modelId="{08FA0CD3-4720-485E-8C0E-881EF095F04F}" type="pres">
      <dgm:prSet presAssocID="{1742B1F0-9954-461F-9626-E0A44DF344C8}" presName="node" presStyleLbl="node1" presStyleIdx="3" presStyleCnt="4" custScaleX="150242" custScaleY="83981" custRadScaleRad="117114" custRadScaleInc="-1709">
        <dgm:presLayoutVars>
          <dgm:bulletEnabled val="1"/>
        </dgm:presLayoutVars>
      </dgm:prSet>
      <dgm:spPr/>
      <dgm:t>
        <a:bodyPr/>
        <a:lstStyle/>
        <a:p>
          <a:endParaRPr lang="en-US"/>
        </a:p>
      </dgm:t>
    </dgm:pt>
  </dgm:ptLst>
  <dgm:cxnLst>
    <dgm:cxn modelId="{83A36C36-357C-4F86-9D7E-4FF44FB011C1}" type="presOf" srcId="{717B7C7E-59ED-4C31-ADE9-37B5FB4F982F}" destId="{48B29694-296B-478E-B8E5-24CA769E0217}" srcOrd="0" destOrd="0" presId="urn:microsoft.com/office/officeart/2005/8/layout/radial5"/>
    <dgm:cxn modelId="{E564DB98-D78E-4488-94EA-027C74C00501}" srcId="{6023002F-B67A-4BD7-A543-EE8775A74E85}" destId="{1742B1F0-9954-461F-9626-E0A44DF344C8}" srcOrd="3" destOrd="0" parTransId="{38DB58AB-1F23-4B4D-9095-252DB94443F4}" sibTransId="{516AE9B1-0AE6-479A-8298-23A93964368B}"/>
    <dgm:cxn modelId="{A0D2CBF8-1C04-48C4-A5AA-3512751B0FBD}" type="presOf" srcId="{DAAA317E-3D62-4F40-A932-74D28BCC10AA}" destId="{9E4D40EF-22F1-470A-BCEA-727706302BB0}" srcOrd="0" destOrd="0" presId="urn:microsoft.com/office/officeart/2005/8/layout/radial5"/>
    <dgm:cxn modelId="{84B16B34-E8C0-4A20-BB7A-95A57C145E6E}" type="presOf" srcId="{F20BFDC1-39D5-4176-B49C-43230F2CB104}" destId="{98AF7760-D9AB-436B-A17F-FF06891D9327}" srcOrd="0" destOrd="0" presId="urn:microsoft.com/office/officeart/2005/8/layout/radial5"/>
    <dgm:cxn modelId="{EC333751-AFA1-4570-8965-FFBDC15F2B4B}" type="presOf" srcId="{B820AD93-066E-4463-9543-74BB743F8A70}" destId="{29CB2F09-BEB4-4292-91D8-B9CFAB34D046}" srcOrd="0" destOrd="0" presId="urn:microsoft.com/office/officeart/2005/8/layout/radial5"/>
    <dgm:cxn modelId="{E44DA12A-001D-4762-AF73-CFD3AFE83A8C}" srcId="{DAAA317E-3D62-4F40-A932-74D28BCC10AA}" destId="{6023002F-B67A-4BD7-A543-EE8775A74E85}" srcOrd="0" destOrd="0" parTransId="{7C22807A-181C-48C2-AF4C-85AE743C9BE1}" sibTransId="{3713C9B5-5833-4F6C-9DC2-EC8292534C91}"/>
    <dgm:cxn modelId="{FB7F9A8D-9799-4512-B4D1-128FF346388B}" type="presOf" srcId="{EC46C8A4-938F-4615-A221-34FA942AD42F}" destId="{D73015AE-6112-4A91-9427-F354BFB49651}" srcOrd="0" destOrd="0" presId="urn:microsoft.com/office/officeart/2005/8/layout/radial5"/>
    <dgm:cxn modelId="{61955033-9B62-4F94-BA03-1EF1833FB6AF}" srcId="{6023002F-B67A-4BD7-A543-EE8775A74E85}" destId="{F20BFDC1-39D5-4176-B49C-43230F2CB104}" srcOrd="2" destOrd="0" parTransId="{717B7C7E-59ED-4C31-ADE9-37B5FB4F982F}" sibTransId="{49D7AACB-6B9F-485E-B17A-19D11914F88E}"/>
    <dgm:cxn modelId="{FF022FF6-4FE2-446A-BA93-5E8138614174}" srcId="{6023002F-B67A-4BD7-A543-EE8775A74E85}" destId="{B820AD93-066E-4463-9543-74BB743F8A70}" srcOrd="0" destOrd="0" parTransId="{90BB739B-4B75-45E5-B7C5-E5D39E85ADA0}" sibTransId="{1BF89FBA-20D8-4AFC-A861-682F741BA8F7}"/>
    <dgm:cxn modelId="{5A1B4575-3593-4892-96E7-DB6E40518E92}" type="presOf" srcId="{38DB58AB-1F23-4B4D-9095-252DB94443F4}" destId="{8E36E2ED-00EF-45FD-8DC3-E907E60F6378}" srcOrd="0" destOrd="0" presId="urn:microsoft.com/office/officeart/2005/8/layout/radial5"/>
    <dgm:cxn modelId="{BF997FF4-001A-40B8-A378-D552EDE160B6}" type="presOf" srcId="{90BB739B-4B75-45E5-B7C5-E5D39E85ADA0}" destId="{7BA9B83A-9834-41DC-8898-4B5256417FA9}" srcOrd="0" destOrd="0" presId="urn:microsoft.com/office/officeart/2005/8/layout/radial5"/>
    <dgm:cxn modelId="{21C7BA4B-8504-4F05-97A0-4100C418DF01}" type="presOf" srcId="{48301C62-5C7D-426B-A978-F8C39C738497}" destId="{94DCBF7E-DC75-4166-ADB6-2BECC6B84939}" srcOrd="1" destOrd="0" presId="urn:microsoft.com/office/officeart/2005/8/layout/radial5"/>
    <dgm:cxn modelId="{66173F36-B451-480A-A362-6533DDF50E71}" type="presOf" srcId="{6023002F-B67A-4BD7-A543-EE8775A74E85}" destId="{54C8D4E7-43D6-4892-AB7C-C2BD15A10C8E}" srcOrd="0" destOrd="0" presId="urn:microsoft.com/office/officeart/2005/8/layout/radial5"/>
    <dgm:cxn modelId="{CABD68EB-B94E-4A3D-BFD6-F807F37412C5}" type="presOf" srcId="{717B7C7E-59ED-4C31-ADE9-37B5FB4F982F}" destId="{DB1CA6E8-05F8-4F07-89ED-3B4468D49621}" srcOrd="1" destOrd="0" presId="urn:microsoft.com/office/officeart/2005/8/layout/radial5"/>
    <dgm:cxn modelId="{9958992C-5F5C-45FD-A907-B657F1AD3028}" type="presOf" srcId="{90BB739B-4B75-45E5-B7C5-E5D39E85ADA0}" destId="{D70B3E29-4075-450D-A3BB-2949D95E39A4}" srcOrd="1" destOrd="0" presId="urn:microsoft.com/office/officeart/2005/8/layout/radial5"/>
    <dgm:cxn modelId="{68CFC0A1-2E68-40B9-92FA-B1D3F09A16DA}" srcId="{6023002F-B67A-4BD7-A543-EE8775A74E85}" destId="{EC46C8A4-938F-4615-A221-34FA942AD42F}" srcOrd="1" destOrd="0" parTransId="{48301C62-5C7D-426B-A978-F8C39C738497}" sibTransId="{A3477C8C-A2AB-4037-B184-E925BBB9CE77}"/>
    <dgm:cxn modelId="{AE9467DF-9F44-469E-9112-8F2379F7BFD1}" type="presOf" srcId="{48301C62-5C7D-426B-A978-F8C39C738497}" destId="{43E0B32C-8E6C-4357-B7AE-AA81A267C4D1}" srcOrd="0" destOrd="0" presId="urn:microsoft.com/office/officeart/2005/8/layout/radial5"/>
    <dgm:cxn modelId="{7E1DA8BE-2A41-4580-8310-24624FBE9C7D}" type="presOf" srcId="{1742B1F0-9954-461F-9626-E0A44DF344C8}" destId="{08FA0CD3-4720-485E-8C0E-881EF095F04F}" srcOrd="0" destOrd="0" presId="urn:microsoft.com/office/officeart/2005/8/layout/radial5"/>
    <dgm:cxn modelId="{D4DE8F66-58B0-418F-8E9C-1CA27C7A3073}" type="presOf" srcId="{38DB58AB-1F23-4B4D-9095-252DB94443F4}" destId="{F360CDA6-E23A-498C-B33E-33D65130CBF3}" srcOrd="1" destOrd="0" presId="urn:microsoft.com/office/officeart/2005/8/layout/radial5"/>
    <dgm:cxn modelId="{39832F09-B712-47C6-B425-7BA62B753846}" type="presParOf" srcId="{9E4D40EF-22F1-470A-BCEA-727706302BB0}" destId="{54C8D4E7-43D6-4892-AB7C-C2BD15A10C8E}" srcOrd="0" destOrd="0" presId="urn:microsoft.com/office/officeart/2005/8/layout/radial5"/>
    <dgm:cxn modelId="{7B985565-448E-4C1D-AA1D-CB54EFBD2942}" type="presParOf" srcId="{9E4D40EF-22F1-470A-BCEA-727706302BB0}" destId="{7BA9B83A-9834-41DC-8898-4B5256417FA9}" srcOrd="1" destOrd="0" presId="urn:microsoft.com/office/officeart/2005/8/layout/radial5"/>
    <dgm:cxn modelId="{A8DEA378-F593-41F7-A089-3EDA72EF649C}" type="presParOf" srcId="{7BA9B83A-9834-41DC-8898-4B5256417FA9}" destId="{D70B3E29-4075-450D-A3BB-2949D95E39A4}" srcOrd="0" destOrd="0" presId="urn:microsoft.com/office/officeart/2005/8/layout/radial5"/>
    <dgm:cxn modelId="{8CB724EA-E19B-4D2D-9B18-EC652F55D901}" type="presParOf" srcId="{9E4D40EF-22F1-470A-BCEA-727706302BB0}" destId="{29CB2F09-BEB4-4292-91D8-B9CFAB34D046}" srcOrd="2" destOrd="0" presId="urn:microsoft.com/office/officeart/2005/8/layout/radial5"/>
    <dgm:cxn modelId="{13B3EB9C-9F6D-481D-8B59-BAFB24360E53}" type="presParOf" srcId="{9E4D40EF-22F1-470A-BCEA-727706302BB0}" destId="{43E0B32C-8E6C-4357-B7AE-AA81A267C4D1}" srcOrd="3" destOrd="0" presId="urn:microsoft.com/office/officeart/2005/8/layout/radial5"/>
    <dgm:cxn modelId="{374EFEF9-416E-4E2F-B8B2-E88CCEF4F96A}" type="presParOf" srcId="{43E0B32C-8E6C-4357-B7AE-AA81A267C4D1}" destId="{94DCBF7E-DC75-4166-ADB6-2BECC6B84939}" srcOrd="0" destOrd="0" presId="urn:microsoft.com/office/officeart/2005/8/layout/radial5"/>
    <dgm:cxn modelId="{562212E4-516D-42CB-B767-D9DC1789EC16}" type="presParOf" srcId="{9E4D40EF-22F1-470A-BCEA-727706302BB0}" destId="{D73015AE-6112-4A91-9427-F354BFB49651}" srcOrd="4" destOrd="0" presId="urn:microsoft.com/office/officeart/2005/8/layout/radial5"/>
    <dgm:cxn modelId="{3F5204BB-4BCA-42B1-B6E2-1C200C69E98E}" type="presParOf" srcId="{9E4D40EF-22F1-470A-BCEA-727706302BB0}" destId="{48B29694-296B-478E-B8E5-24CA769E0217}" srcOrd="5" destOrd="0" presId="urn:microsoft.com/office/officeart/2005/8/layout/radial5"/>
    <dgm:cxn modelId="{6520FA4C-239B-4CEF-9173-75E12191CDE7}" type="presParOf" srcId="{48B29694-296B-478E-B8E5-24CA769E0217}" destId="{DB1CA6E8-05F8-4F07-89ED-3B4468D49621}" srcOrd="0" destOrd="0" presId="urn:microsoft.com/office/officeart/2005/8/layout/radial5"/>
    <dgm:cxn modelId="{9EE70B81-C7A0-44E1-A1B8-5EE7675B0123}" type="presParOf" srcId="{9E4D40EF-22F1-470A-BCEA-727706302BB0}" destId="{98AF7760-D9AB-436B-A17F-FF06891D9327}" srcOrd="6" destOrd="0" presId="urn:microsoft.com/office/officeart/2005/8/layout/radial5"/>
    <dgm:cxn modelId="{AB9780BB-803E-49C4-A9FE-37D3C1DE44A6}" type="presParOf" srcId="{9E4D40EF-22F1-470A-BCEA-727706302BB0}" destId="{8E36E2ED-00EF-45FD-8DC3-E907E60F6378}" srcOrd="7" destOrd="0" presId="urn:microsoft.com/office/officeart/2005/8/layout/radial5"/>
    <dgm:cxn modelId="{43CA9000-C3D6-4FAE-9BC5-6B04B223C0B7}" type="presParOf" srcId="{8E36E2ED-00EF-45FD-8DC3-E907E60F6378}" destId="{F360CDA6-E23A-498C-B33E-33D65130CBF3}" srcOrd="0" destOrd="0" presId="urn:microsoft.com/office/officeart/2005/8/layout/radial5"/>
    <dgm:cxn modelId="{31A88591-14BF-460F-94E7-F38411B18869}" type="presParOf" srcId="{9E4D40EF-22F1-470A-BCEA-727706302BB0}" destId="{08FA0CD3-4720-485E-8C0E-881EF095F04F}" srcOrd="8"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C8D4E7-43D6-4892-AB7C-C2BD15A10C8E}">
      <dsp:nvSpPr>
        <dsp:cNvPr id="0" name=""/>
        <dsp:cNvSpPr/>
      </dsp:nvSpPr>
      <dsp:spPr>
        <a:xfrm>
          <a:off x="5115506" y="2206389"/>
          <a:ext cx="1927405" cy="1429221"/>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a:lnSpc>
              <a:spcPct val="90000"/>
            </a:lnSpc>
            <a:spcBef>
              <a:spcPct val="0"/>
            </a:spcBef>
            <a:spcAft>
              <a:spcPct val="35000"/>
            </a:spcAft>
          </a:pPr>
          <a:r>
            <a:rPr lang="en-US" sz="2100" kern="1200" dirty="0" smtClean="0"/>
            <a:t> SAMSA Membership </a:t>
          </a:r>
          <a:endParaRPr lang="en-US" sz="2100" kern="1200" dirty="0"/>
        </a:p>
      </dsp:txBody>
      <dsp:txXfrm>
        <a:off x="5397768" y="2415694"/>
        <a:ext cx="1362881" cy="1010611"/>
      </dsp:txXfrm>
    </dsp:sp>
    <dsp:sp modelId="{7BA9B83A-9834-41DC-8898-4B5256417FA9}">
      <dsp:nvSpPr>
        <dsp:cNvPr id="0" name=""/>
        <dsp:cNvSpPr/>
      </dsp:nvSpPr>
      <dsp:spPr>
        <a:xfrm rot="16200000">
          <a:off x="5902283" y="1621478"/>
          <a:ext cx="353850" cy="522208"/>
        </a:xfrm>
        <a:prstGeom prst="leftArrow">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a:p>
      </dsp:txBody>
      <dsp:txXfrm>
        <a:off x="5955361" y="1778998"/>
        <a:ext cx="247695" cy="313324"/>
      </dsp:txXfrm>
    </dsp:sp>
    <dsp:sp modelId="{29CB2F09-BEB4-4292-91D8-B9CFAB34D046}">
      <dsp:nvSpPr>
        <dsp:cNvPr id="0" name=""/>
        <dsp:cNvSpPr/>
      </dsp:nvSpPr>
      <dsp:spPr>
        <a:xfrm>
          <a:off x="4800605" y="2841"/>
          <a:ext cx="2557207" cy="1535906"/>
        </a:xfrm>
        <a:prstGeom prst="ellipse">
          <a:avLst/>
        </a:prstGeom>
        <a:solidFill>
          <a:schemeClr val="accent2">
            <a:lumMod val="75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dirty="0" smtClean="0">
              <a:solidFill>
                <a:schemeClr val="tx1"/>
              </a:solidFill>
            </a:rPr>
            <a:t>Student membership</a:t>
          </a:r>
          <a:endParaRPr lang="en-US" sz="2000" kern="1200" dirty="0">
            <a:solidFill>
              <a:schemeClr val="tx1"/>
            </a:solidFill>
          </a:endParaRPr>
        </a:p>
      </dsp:txBody>
      <dsp:txXfrm>
        <a:off x="5175099" y="227769"/>
        <a:ext cx="1808219" cy="1086050"/>
      </dsp:txXfrm>
    </dsp:sp>
    <dsp:sp modelId="{43E0B32C-8E6C-4357-B7AE-AA81A267C4D1}">
      <dsp:nvSpPr>
        <dsp:cNvPr id="0" name=""/>
        <dsp:cNvSpPr/>
      </dsp:nvSpPr>
      <dsp:spPr>
        <a:xfrm rot="21586986">
          <a:off x="7147669" y="2655373"/>
          <a:ext cx="252405" cy="522208"/>
        </a:xfrm>
        <a:prstGeom prst="leftArrow">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a:p>
      </dsp:txBody>
      <dsp:txXfrm>
        <a:off x="7147669" y="2759958"/>
        <a:ext cx="176684" cy="313324"/>
      </dsp:txXfrm>
    </dsp:sp>
    <dsp:sp modelId="{D73015AE-6112-4A91-9427-F354BFB49651}">
      <dsp:nvSpPr>
        <dsp:cNvPr id="0" name=""/>
        <dsp:cNvSpPr/>
      </dsp:nvSpPr>
      <dsp:spPr>
        <a:xfrm>
          <a:off x="7519112" y="2143100"/>
          <a:ext cx="2374741" cy="1535906"/>
        </a:xfrm>
        <a:prstGeom prst="ellipse">
          <a:avLst/>
        </a:prstGeom>
        <a:solidFill>
          <a:schemeClr val="accent5">
            <a:lumMod val="75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dirty="0" smtClean="0">
              <a:solidFill>
                <a:schemeClr val="tx1"/>
              </a:solidFill>
            </a:rPr>
            <a:t>Honorary membership</a:t>
          </a:r>
          <a:r>
            <a:rPr lang="en-US" sz="1900" kern="1200" dirty="0" smtClean="0">
              <a:solidFill>
                <a:schemeClr val="tx1"/>
              </a:solidFill>
            </a:rPr>
            <a:t> </a:t>
          </a:r>
          <a:endParaRPr lang="en-US" sz="1900" kern="1200" dirty="0">
            <a:solidFill>
              <a:schemeClr val="tx1"/>
            </a:solidFill>
          </a:endParaRPr>
        </a:p>
      </dsp:txBody>
      <dsp:txXfrm>
        <a:off x="7866885" y="2368028"/>
        <a:ext cx="1679195" cy="1086050"/>
      </dsp:txXfrm>
    </dsp:sp>
    <dsp:sp modelId="{48B29694-296B-478E-B8E5-24CA769E0217}">
      <dsp:nvSpPr>
        <dsp:cNvPr id="0" name=""/>
        <dsp:cNvSpPr/>
      </dsp:nvSpPr>
      <dsp:spPr>
        <a:xfrm rot="5400000">
          <a:off x="5902283" y="3698312"/>
          <a:ext cx="353850" cy="522208"/>
        </a:xfrm>
        <a:prstGeom prst="leftArrow">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a:p>
      </dsp:txBody>
      <dsp:txXfrm>
        <a:off x="5955361" y="3749677"/>
        <a:ext cx="247695" cy="313324"/>
      </dsp:txXfrm>
    </dsp:sp>
    <dsp:sp modelId="{98AF7760-D9AB-436B-A17F-FF06891D9327}">
      <dsp:nvSpPr>
        <dsp:cNvPr id="0" name=""/>
        <dsp:cNvSpPr/>
      </dsp:nvSpPr>
      <dsp:spPr>
        <a:xfrm>
          <a:off x="4738408" y="4303252"/>
          <a:ext cx="2681600" cy="1535906"/>
        </a:xfrm>
        <a:prstGeom prst="ellipse">
          <a:avLst/>
        </a:prstGeom>
        <a:solidFill>
          <a:srgbClr val="C0000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dirty="0" smtClean="0">
              <a:solidFill>
                <a:schemeClr val="tx1"/>
              </a:solidFill>
            </a:rPr>
            <a:t>Institutional membership</a:t>
          </a:r>
          <a:endParaRPr lang="en-US" sz="2000" kern="1200" dirty="0">
            <a:solidFill>
              <a:schemeClr val="tx1"/>
            </a:solidFill>
          </a:endParaRPr>
        </a:p>
      </dsp:txBody>
      <dsp:txXfrm>
        <a:off x="5131119" y="4528180"/>
        <a:ext cx="1896178" cy="1086050"/>
      </dsp:txXfrm>
    </dsp:sp>
    <dsp:sp modelId="{8E36E2ED-00EF-45FD-8DC3-E907E60F6378}">
      <dsp:nvSpPr>
        <dsp:cNvPr id="0" name=""/>
        <dsp:cNvSpPr/>
      </dsp:nvSpPr>
      <dsp:spPr>
        <a:xfrm rot="10753857">
          <a:off x="4814930" y="2675440"/>
          <a:ext cx="212530" cy="522208"/>
        </a:xfrm>
        <a:prstGeom prst="leftArrow">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a:p>
      </dsp:txBody>
      <dsp:txXfrm rot="10800000">
        <a:off x="4878686" y="2779454"/>
        <a:ext cx="148771" cy="313324"/>
      </dsp:txXfrm>
    </dsp:sp>
    <dsp:sp modelId="{08FA0CD3-4720-485E-8C0E-881EF095F04F}">
      <dsp:nvSpPr>
        <dsp:cNvPr id="0" name=""/>
        <dsp:cNvSpPr/>
      </dsp:nvSpPr>
      <dsp:spPr>
        <a:xfrm>
          <a:off x="2407455" y="2309864"/>
          <a:ext cx="2307576" cy="1289869"/>
        </a:xfrm>
        <a:prstGeom prst="ellipse">
          <a:avLst/>
        </a:prstGeom>
        <a:solidFill>
          <a:schemeClr val="accent6">
            <a:lumMod val="75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dirty="0" smtClean="0">
              <a:solidFill>
                <a:schemeClr val="tx1"/>
              </a:solidFill>
            </a:rPr>
            <a:t>Faculty/</a:t>
          </a:r>
        </a:p>
        <a:p>
          <a:pPr lvl="0" algn="ctr" defTabSz="889000">
            <a:lnSpc>
              <a:spcPct val="90000"/>
            </a:lnSpc>
            <a:spcBef>
              <a:spcPct val="0"/>
            </a:spcBef>
            <a:spcAft>
              <a:spcPct val="35000"/>
            </a:spcAft>
          </a:pPr>
          <a:r>
            <a:rPr lang="en-US" sz="2000" kern="1200" dirty="0" smtClean="0">
              <a:solidFill>
                <a:schemeClr val="tx1"/>
              </a:solidFill>
            </a:rPr>
            <a:t>individual membership</a:t>
          </a:r>
          <a:endParaRPr lang="en-US" sz="2000" kern="1200" dirty="0">
            <a:solidFill>
              <a:schemeClr val="tx1"/>
            </a:solidFill>
          </a:endParaRPr>
        </a:p>
      </dsp:txBody>
      <dsp:txXfrm>
        <a:off x="2745392" y="2498761"/>
        <a:ext cx="1631702" cy="912075"/>
      </dsp:txXfrm>
    </dsp:sp>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1402C15-B30C-48BC-8530-9EA2EFFE7D1F}" type="datetimeFigureOut">
              <a:rPr lang="en-US" smtClean="0"/>
              <a:t>7/4/2024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1C30B3-C6AF-4E93-92D3-7DF1AFE7BD64}" type="slidenum">
              <a:rPr lang="en-US" smtClean="0"/>
              <a:t>‹#›</a:t>
            </a:fld>
            <a:endParaRPr lang="en-US"/>
          </a:p>
        </p:txBody>
      </p:sp>
    </p:spTree>
    <p:extLst>
      <p:ext uri="{BB962C8B-B14F-4D97-AF65-F5344CB8AC3E}">
        <p14:creationId xmlns:p14="http://schemas.microsoft.com/office/powerpoint/2010/main" val="1150029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1402C15-B30C-48BC-8530-9EA2EFFE7D1F}" type="datetimeFigureOut">
              <a:rPr lang="en-US" smtClean="0"/>
              <a:t>7/4/2024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1C30B3-C6AF-4E93-92D3-7DF1AFE7BD64}" type="slidenum">
              <a:rPr lang="en-US" smtClean="0"/>
              <a:t>‹#›</a:t>
            </a:fld>
            <a:endParaRPr lang="en-US"/>
          </a:p>
        </p:txBody>
      </p:sp>
    </p:spTree>
    <p:extLst>
      <p:ext uri="{BB962C8B-B14F-4D97-AF65-F5344CB8AC3E}">
        <p14:creationId xmlns:p14="http://schemas.microsoft.com/office/powerpoint/2010/main" val="1064617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1402C15-B30C-48BC-8530-9EA2EFFE7D1F}" type="datetimeFigureOut">
              <a:rPr lang="en-US" smtClean="0"/>
              <a:t>7/4/2024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1C30B3-C6AF-4E93-92D3-7DF1AFE7BD64}" type="slidenum">
              <a:rPr lang="en-US" smtClean="0"/>
              <a:t>‹#›</a:t>
            </a:fld>
            <a:endParaRPr lang="en-US"/>
          </a:p>
        </p:txBody>
      </p:sp>
    </p:spTree>
    <p:extLst>
      <p:ext uri="{BB962C8B-B14F-4D97-AF65-F5344CB8AC3E}">
        <p14:creationId xmlns:p14="http://schemas.microsoft.com/office/powerpoint/2010/main" val="15015953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1402C15-B30C-48BC-8530-9EA2EFFE7D1F}" type="datetimeFigureOut">
              <a:rPr lang="en-US" smtClean="0"/>
              <a:t>7/4/2024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1C30B3-C6AF-4E93-92D3-7DF1AFE7BD64}" type="slidenum">
              <a:rPr lang="en-US" smtClean="0"/>
              <a:t>‹#›</a:t>
            </a:fld>
            <a:endParaRPr lang="en-US"/>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9472791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1402C15-B30C-48BC-8530-9EA2EFFE7D1F}" type="datetimeFigureOut">
              <a:rPr lang="en-US" smtClean="0"/>
              <a:t>7/4/2024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1C30B3-C6AF-4E93-92D3-7DF1AFE7BD64}" type="slidenum">
              <a:rPr lang="en-US" smtClean="0"/>
              <a:t>‹#›</a:t>
            </a:fld>
            <a:endParaRPr lang="en-US"/>
          </a:p>
        </p:txBody>
      </p:sp>
    </p:spTree>
    <p:extLst>
      <p:ext uri="{BB962C8B-B14F-4D97-AF65-F5344CB8AC3E}">
        <p14:creationId xmlns:p14="http://schemas.microsoft.com/office/powerpoint/2010/main" val="37372232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C1402C15-B30C-48BC-8530-9EA2EFFE7D1F}" type="datetimeFigureOut">
              <a:rPr lang="en-US" smtClean="0"/>
              <a:t>7/4/2024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1C30B3-C6AF-4E93-92D3-7DF1AFE7BD64}" type="slidenum">
              <a:rPr lang="en-US" smtClean="0"/>
              <a:t>‹#›</a:t>
            </a:fld>
            <a:endParaRPr lang="en-US"/>
          </a:p>
        </p:txBody>
      </p:sp>
    </p:spTree>
    <p:extLst>
      <p:ext uri="{BB962C8B-B14F-4D97-AF65-F5344CB8AC3E}">
        <p14:creationId xmlns:p14="http://schemas.microsoft.com/office/powerpoint/2010/main" val="42733302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C1402C15-B30C-48BC-8530-9EA2EFFE7D1F}" type="datetimeFigureOut">
              <a:rPr lang="en-US" smtClean="0"/>
              <a:t>7/4/2024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1C30B3-C6AF-4E93-92D3-7DF1AFE7BD64}" type="slidenum">
              <a:rPr lang="en-US" smtClean="0"/>
              <a:t>‹#›</a:t>
            </a:fld>
            <a:endParaRPr lang="en-US"/>
          </a:p>
        </p:txBody>
      </p:sp>
    </p:spTree>
    <p:extLst>
      <p:ext uri="{BB962C8B-B14F-4D97-AF65-F5344CB8AC3E}">
        <p14:creationId xmlns:p14="http://schemas.microsoft.com/office/powerpoint/2010/main" val="4883493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1402C15-B30C-48BC-8530-9EA2EFFE7D1F}" type="datetimeFigureOut">
              <a:rPr lang="en-US" smtClean="0"/>
              <a:t>7/4/2024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1C30B3-C6AF-4E93-92D3-7DF1AFE7BD64}" type="slidenum">
              <a:rPr lang="en-US" smtClean="0"/>
              <a:t>‹#›</a:t>
            </a:fld>
            <a:endParaRPr lang="en-US"/>
          </a:p>
        </p:txBody>
      </p:sp>
    </p:spTree>
    <p:extLst>
      <p:ext uri="{BB962C8B-B14F-4D97-AF65-F5344CB8AC3E}">
        <p14:creationId xmlns:p14="http://schemas.microsoft.com/office/powerpoint/2010/main" val="17392603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smtClean="0"/>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1402C15-B30C-48BC-8530-9EA2EFFE7D1F}" type="datetimeFigureOut">
              <a:rPr lang="en-US" smtClean="0"/>
              <a:t>7/4/2024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1C30B3-C6AF-4E93-92D3-7DF1AFE7BD64}" type="slidenum">
              <a:rPr lang="en-US" smtClean="0"/>
              <a:t>‹#›</a:t>
            </a:fld>
            <a:endParaRPr lang="en-US"/>
          </a:p>
        </p:txBody>
      </p:sp>
    </p:spTree>
    <p:extLst>
      <p:ext uri="{BB962C8B-B14F-4D97-AF65-F5344CB8AC3E}">
        <p14:creationId xmlns:p14="http://schemas.microsoft.com/office/powerpoint/2010/main" val="10638165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1402C15-B30C-48BC-8530-9EA2EFFE7D1F}" type="datetimeFigureOut">
              <a:rPr lang="en-US" smtClean="0"/>
              <a:t>7/4/2024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1C30B3-C6AF-4E93-92D3-7DF1AFE7BD64}" type="slidenum">
              <a:rPr lang="en-US" smtClean="0"/>
              <a:t>‹#›</a:t>
            </a:fld>
            <a:endParaRPr lang="en-US"/>
          </a:p>
        </p:txBody>
      </p:sp>
    </p:spTree>
    <p:extLst>
      <p:ext uri="{BB962C8B-B14F-4D97-AF65-F5344CB8AC3E}">
        <p14:creationId xmlns:p14="http://schemas.microsoft.com/office/powerpoint/2010/main" val="1788436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1402C15-B30C-48BC-8530-9EA2EFFE7D1F}" type="datetimeFigureOut">
              <a:rPr lang="en-US" smtClean="0"/>
              <a:t>7/4/2024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1C30B3-C6AF-4E93-92D3-7DF1AFE7BD64}" type="slidenum">
              <a:rPr lang="en-US" smtClean="0"/>
              <a:t>‹#›</a:t>
            </a:fld>
            <a:endParaRPr lang="en-US"/>
          </a:p>
        </p:txBody>
      </p:sp>
    </p:spTree>
    <p:extLst>
      <p:ext uri="{BB962C8B-B14F-4D97-AF65-F5344CB8AC3E}">
        <p14:creationId xmlns:p14="http://schemas.microsoft.com/office/powerpoint/2010/main" val="761337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1402C15-B30C-48BC-8530-9EA2EFFE7D1F}" type="datetimeFigureOut">
              <a:rPr lang="en-US" smtClean="0"/>
              <a:t>7/4/2024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1C30B3-C6AF-4E93-92D3-7DF1AFE7BD64}" type="slidenum">
              <a:rPr lang="en-US" smtClean="0"/>
              <a:t>‹#›</a:t>
            </a:fld>
            <a:endParaRPr lang="en-US"/>
          </a:p>
        </p:txBody>
      </p:sp>
    </p:spTree>
    <p:extLst>
      <p:ext uri="{BB962C8B-B14F-4D97-AF65-F5344CB8AC3E}">
        <p14:creationId xmlns:p14="http://schemas.microsoft.com/office/powerpoint/2010/main" val="1645209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1402C15-B30C-48BC-8530-9EA2EFFE7D1F}" type="datetimeFigureOut">
              <a:rPr lang="en-US" smtClean="0"/>
              <a:t>7/4/2024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1C30B3-C6AF-4E93-92D3-7DF1AFE7BD64}" type="slidenum">
              <a:rPr lang="en-US" smtClean="0"/>
              <a:t>‹#›</a:t>
            </a:fld>
            <a:endParaRPr lang="en-US"/>
          </a:p>
        </p:txBody>
      </p:sp>
    </p:spTree>
    <p:extLst>
      <p:ext uri="{BB962C8B-B14F-4D97-AF65-F5344CB8AC3E}">
        <p14:creationId xmlns:p14="http://schemas.microsoft.com/office/powerpoint/2010/main" val="19701925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1402C15-B30C-48BC-8530-9EA2EFFE7D1F}" type="datetimeFigureOut">
              <a:rPr lang="en-US" smtClean="0"/>
              <a:t>7/4/2024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1C30B3-C6AF-4E93-92D3-7DF1AFE7BD64}" type="slidenum">
              <a:rPr lang="en-US" smtClean="0"/>
              <a:t>‹#›</a:t>
            </a:fld>
            <a:endParaRPr lang="en-US"/>
          </a:p>
        </p:txBody>
      </p:sp>
    </p:spTree>
    <p:extLst>
      <p:ext uri="{BB962C8B-B14F-4D97-AF65-F5344CB8AC3E}">
        <p14:creationId xmlns:p14="http://schemas.microsoft.com/office/powerpoint/2010/main" val="10816688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C1402C15-B30C-48BC-8530-9EA2EFFE7D1F}" type="datetimeFigureOut">
              <a:rPr lang="en-US" smtClean="0"/>
              <a:t>7/4/2024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1C30B3-C6AF-4E93-92D3-7DF1AFE7BD64}" type="slidenum">
              <a:rPr lang="en-US" smtClean="0"/>
              <a:t>‹#›</a:t>
            </a:fld>
            <a:endParaRPr lang="en-US"/>
          </a:p>
        </p:txBody>
      </p:sp>
    </p:spTree>
    <p:extLst>
      <p:ext uri="{BB962C8B-B14F-4D97-AF65-F5344CB8AC3E}">
        <p14:creationId xmlns:p14="http://schemas.microsoft.com/office/powerpoint/2010/main" val="1265862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smtClean="0"/>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1402C15-B30C-48BC-8530-9EA2EFFE7D1F}" type="datetimeFigureOut">
              <a:rPr lang="en-US" smtClean="0"/>
              <a:t>7/4/2024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1C30B3-C6AF-4E93-92D3-7DF1AFE7BD64}" type="slidenum">
              <a:rPr lang="en-US" smtClean="0"/>
              <a:t>‹#›</a:t>
            </a:fld>
            <a:endParaRPr lang="en-US"/>
          </a:p>
        </p:txBody>
      </p:sp>
    </p:spTree>
    <p:extLst>
      <p:ext uri="{BB962C8B-B14F-4D97-AF65-F5344CB8AC3E}">
        <p14:creationId xmlns:p14="http://schemas.microsoft.com/office/powerpoint/2010/main" val="31032260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1402C15-B30C-48BC-8530-9EA2EFFE7D1F}" type="datetimeFigureOut">
              <a:rPr lang="en-US" smtClean="0"/>
              <a:t>7/4/2024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1C30B3-C6AF-4E93-92D3-7DF1AFE7BD64}" type="slidenum">
              <a:rPr lang="en-US" smtClean="0"/>
              <a:t>‹#›</a:t>
            </a:fld>
            <a:endParaRPr lang="en-US"/>
          </a:p>
        </p:txBody>
      </p:sp>
    </p:spTree>
    <p:extLst>
      <p:ext uri="{BB962C8B-B14F-4D97-AF65-F5344CB8AC3E}">
        <p14:creationId xmlns:p14="http://schemas.microsoft.com/office/powerpoint/2010/main" val="38775102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C1402C15-B30C-48BC-8530-9EA2EFFE7D1F}" type="datetimeFigureOut">
              <a:rPr lang="en-US" smtClean="0"/>
              <a:t>7/4/2024</a:t>
            </a:fld>
            <a:endParaRPr lang="en-US"/>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191C30B3-C6AF-4E93-92D3-7DF1AFE7BD64}" type="slidenum">
              <a:rPr lang="en-US" smtClean="0"/>
              <a:t>‹#›</a:t>
            </a:fld>
            <a:endParaRPr lang="en-US"/>
          </a:p>
        </p:txBody>
      </p:sp>
    </p:spTree>
    <p:extLst>
      <p:ext uri="{BB962C8B-B14F-4D97-AF65-F5344CB8AC3E}">
        <p14:creationId xmlns:p14="http://schemas.microsoft.com/office/powerpoint/2010/main" val="29365862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7078" y="546652"/>
            <a:ext cx="11459818" cy="1411358"/>
          </a:xfrm>
        </p:spPr>
        <p:txBody>
          <a:bodyPr>
            <a:normAutofit/>
          </a:bodyPr>
          <a:lstStyle/>
          <a:p>
            <a:r>
              <a:rPr lang="en-GB" b="1" dirty="0" smtClean="0"/>
              <a:t>Co-Creating </a:t>
            </a:r>
            <a:r>
              <a:rPr lang="en-GB" b="1" dirty="0"/>
              <a:t>the Southern Africa Physics Network (</a:t>
            </a:r>
            <a:r>
              <a:rPr lang="en-GB" b="1" dirty="0" err="1"/>
              <a:t>SAPhysNet</a:t>
            </a:r>
            <a:r>
              <a:rPr lang="en-GB" b="1" dirty="0" smtClean="0"/>
              <a:t>)</a:t>
            </a:r>
            <a:endParaRPr lang="en-US" b="1" dirty="0"/>
          </a:p>
        </p:txBody>
      </p:sp>
      <p:sp>
        <p:nvSpPr>
          <p:cNvPr id="3" name="Subtitle 2"/>
          <p:cNvSpPr>
            <a:spLocks noGrp="1"/>
          </p:cNvSpPr>
          <p:nvPr>
            <p:ph type="subTitle" idx="1"/>
          </p:nvPr>
        </p:nvSpPr>
        <p:spPr>
          <a:xfrm>
            <a:off x="2057400" y="2047461"/>
            <a:ext cx="8865704" cy="4383155"/>
          </a:xfrm>
        </p:spPr>
        <p:txBody>
          <a:bodyPr>
            <a:normAutofit/>
          </a:bodyPr>
          <a:lstStyle/>
          <a:p>
            <a:pPr algn="just"/>
            <a:endParaRPr lang="en-US" cap="none" dirty="0" smtClean="0"/>
          </a:p>
          <a:p>
            <a:pPr algn="just"/>
            <a:endParaRPr lang="en-US" cap="none" dirty="0"/>
          </a:p>
          <a:p>
            <a:r>
              <a:rPr lang="en-US" cap="none" dirty="0" smtClean="0"/>
              <a:t>Farai Julius Mhlanga</a:t>
            </a:r>
          </a:p>
          <a:p>
            <a:r>
              <a:rPr lang="en-US" cap="none" dirty="0" smtClean="0"/>
              <a:t>SAMSA President</a:t>
            </a:r>
          </a:p>
          <a:p>
            <a:endParaRPr lang="en-US" cap="none" dirty="0"/>
          </a:p>
        </p:txBody>
      </p:sp>
      <p:pic>
        <p:nvPicPr>
          <p:cNvPr id="4" name="image1.jpg"/>
          <p:cNvPicPr/>
          <p:nvPr/>
        </p:nvPicPr>
        <p:blipFill>
          <a:blip r:embed="rId2"/>
          <a:srcRect/>
          <a:stretch>
            <a:fillRect/>
          </a:stretch>
        </p:blipFill>
        <p:spPr>
          <a:xfrm>
            <a:off x="3624814" y="4381224"/>
            <a:ext cx="5730875" cy="1435100"/>
          </a:xfrm>
          <a:prstGeom prst="rect">
            <a:avLst/>
          </a:prstGeom>
          <a:ln/>
        </p:spPr>
      </p:pic>
    </p:spTree>
    <p:extLst>
      <p:ext uri="{BB962C8B-B14F-4D97-AF65-F5344CB8AC3E}">
        <p14:creationId xmlns:p14="http://schemas.microsoft.com/office/powerpoint/2010/main" val="13014788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108363"/>
          </a:xfrm>
        </p:spPr>
        <p:txBody>
          <a:bodyPr/>
          <a:lstStyle/>
          <a:p>
            <a:pPr algn="ctr"/>
            <a:r>
              <a:rPr lang="en-US" b="1" dirty="0" err="1"/>
              <a:t>s</a:t>
            </a:r>
            <a:r>
              <a:rPr lang="en-US" b="1" dirty="0" err="1" smtClean="0"/>
              <a:t>AMSA</a:t>
            </a:r>
            <a:r>
              <a:rPr lang="en-US" b="1" dirty="0" smtClean="0"/>
              <a:t> Membership </a:t>
            </a:r>
            <a:endParaRPr lang="en-US" b="1" dirty="0"/>
          </a:p>
        </p:txBody>
      </p:sp>
      <p:graphicFrame>
        <p:nvGraphicFramePr>
          <p:cNvPr id="4" name="Content Placeholder 3"/>
          <p:cNvGraphicFramePr>
            <a:graphicFrameLocks noGrp="1"/>
          </p:cNvGraphicFramePr>
          <p:nvPr>
            <p:ph sz="quarter" idx="13"/>
            <p:extLst>
              <p:ext uri="{D42A27DB-BD31-4B8C-83A1-F6EECF244321}">
                <p14:modId xmlns:p14="http://schemas.microsoft.com/office/powerpoint/2010/main" val="3820319987"/>
              </p:ext>
            </p:extLst>
          </p:nvPr>
        </p:nvGraphicFramePr>
        <p:xfrm>
          <a:off x="0" y="1016000"/>
          <a:ext cx="12192000" cy="584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572602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99391"/>
            <a:ext cx="10364451" cy="974035"/>
          </a:xfrm>
        </p:spPr>
        <p:txBody>
          <a:bodyPr/>
          <a:lstStyle/>
          <a:p>
            <a:r>
              <a:rPr lang="en-US" b="1" cap="none" dirty="0" smtClean="0"/>
              <a:t>Membership</a:t>
            </a:r>
            <a:endParaRPr lang="en-US" b="1" cap="none" dirty="0"/>
          </a:p>
        </p:txBody>
      </p:sp>
      <p:sp>
        <p:nvSpPr>
          <p:cNvPr id="3" name="Content Placeholder 2"/>
          <p:cNvSpPr>
            <a:spLocks noGrp="1"/>
          </p:cNvSpPr>
          <p:nvPr>
            <p:ph sz="quarter" idx="13"/>
          </p:nvPr>
        </p:nvSpPr>
        <p:spPr>
          <a:xfrm>
            <a:off x="913774" y="974035"/>
            <a:ext cx="10363826" cy="5105399"/>
          </a:xfrm>
        </p:spPr>
        <p:txBody>
          <a:bodyPr>
            <a:normAutofit/>
          </a:bodyPr>
          <a:lstStyle/>
          <a:p>
            <a:pPr algn="just"/>
            <a:r>
              <a:rPr lang="en-GB" sz="2400" cap="none" dirty="0"/>
              <a:t>Student </a:t>
            </a:r>
            <a:r>
              <a:rPr lang="en-GB" sz="2400" cap="none" dirty="0" smtClean="0"/>
              <a:t>membership: This </a:t>
            </a:r>
            <a:r>
              <a:rPr lang="en-GB" sz="2400" cap="none" dirty="0"/>
              <a:t>type of membership is reserved for individuals pursuing their undergraduate and graduate levels at any University or College upon payment of an annual subscription determined by the general membership from time to time. </a:t>
            </a:r>
            <a:endParaRPr lang="en-GB" sz="2400" cap="none" dirty="0" smtClean="0"/>
          </a:p>
          <a:p>
            <a:pPr algn="just"/>
            <a:r>
              <a:rPr lang="en-GB" sz="2400" cap="none" dirty="0" smtClean="0"/>
              <a:t>Faculty/Individual membership: Individuals </a:t>
            </a:r>
            <a:r>
              <a:rPr lang="en-GB" sz="2400" cap="none" dirty="0"/>
              <a:t>working and/or interested in advancing mathematical knowledge in the Southern African Region become members upon payment of an annual subscription determined by the general membership from time to time.</a:t>
            </a:r>
            <a:endParaRPr lang="en-US" sz="2400" cap="none" dirty="0"/>
          </a:p>
        </p:txBody>
      </p:sp>
    </p:spTree>
    <p:extLst>
      <p:ext uri="{BB962C8B-B14F-4D97-AF65-F5344CB8AC3E}">
        <p14:creationId xmlns:p14="http://schemas.microsoft.com/office/powerpoint/2010/main" val="38689982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056639"/>
          </a:xfrm>
        </p:spPr>
        <p:txBody>
          <a:bodyPr/>
          <a:lstStyle/>
          <a:p>
            <a:pPr algn="ctr"/>
            <a:r>
              <a:rPr lang="en-US" b="1" dirty="0" smtClean="0"/>
              <a:t>Membership </a:t>
            </a:r>
            <a:endParaRPr lang="en-US" b="1" dirty="0"/>
          </a:p>
        </p:txBody>
      </p:sp>
      <p:sp>
        <p:nvSpPr>
          <p:cNvPr id="3" name="Content Placeholder 2"/>
          <p:cNvSpPr>
            <a:spLocks noGrp="1"/>
          </p:cNvSpPr>
          <p:nvPr>
            <p:ph sz="quarter" idx="13"/>
          </p:nvPr>
        </p:nvSpPr>
        <p:spPr>
          <a:xfrm>
            <a:off x="838200" y="904240"/>
            <a:ext cx="10515600" cy="5804673"/>
          </a:xfrm>
        </p:spPr>
        <p:txBody>
          <a:bodyPr>
            <a:normAutofit/>
          </a:bodyPr>
          <a:lstStyle/>
          <a:p>
            <a:pPr algn="just"/>
            <a:r>
              <a:rPr lang="en-GB" cap="none" dirty="0"/>
              <a:t> </a:t>
            </a:r>
            <a:r>
              <a:rPr lang="en-GB" sz="2400" cap="none" dirty="0"/>
              <a:t>Honorary membership: This is reserved for distinguished individuals who have contributed enormously to the promotion and advancement of mathematical knowledge in the region. They include previous SAMSA Presidents and they are generally exempted from payment of annual subscriptions.</a:t>
            </a:r>
          </a:p>
          <a:p>
            <a:pPr algn="just"/>
            <a:r>
              <a:rPr lang="en-GB" sz="2400" cap="none" dirty="0" smtClean="0"/>
              <a:t>Institutional membership: Organizations</a:t>
            </a:r>
            <a:r>
              <a:rPr lang="en-GB" sz="2400" cap="none" dirty="0"/>
              <a:t>, Institutions, Universities, Colleges, or groups of individuals with a collective interest in promoting, extending, and applying mathematical knowledge in the region can assume this type of membership upon payment of an annual subscription determined from time to time by the general membership.</a:t>
            </a:r>
            <a:endParaRPr lang="en-US" sz="2400" cap="none" dirty="0"/>
          </a:p>
        </p:txBody>
      </p:sp>
    </p:spTree>
    <p:extLst>
      <p:ext uri="{BB962C8B-B14F-4D97-AF65-F5344CB8AC3E}">
        <p14:creationId xmlns:p14="http://schemas.microsoft.com/office/powerpoint/2010/main" val="39694548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1726" y="365760"/>
            <a:ext cx="10138538" cy="699715"/>
          </a:xfrm>
        </p:spPr>
        <p:txBody>
          <a:bodyPr/>
          <a:lstStyle/>
          <a:p>
            <a:r>
              <a:rPr lang="en-GB" dirty="0" smtClean="0"/>
              <a:t>SAMSA Executive</a:t>
            </a:r>
            <a:endParaRPr lang="en-ZA" dirty="0"/>
          </a:p>
        </p:txBody>
      </p:sp>
      <p:sp>
        <p:nvSpPr>
          <p:cNvPr id="4" name="Text Placeholder 3"/>
          <p:cNvSpPr>
            <a:spLocks noGrp="1"/>
          </p:cNvSpPr>
          <p:nvPr>
            <p:ph type="body" sz="half" idx="2"/>
          </p:nvPr>
        </p:nvSpPr>
        <p:spPr>
          <a:xfrm>
            <a:off x="866065" y="1478943"/>
            <a:ext cx="10249857" cy="4834393"/>
          </a:xfrm>
        </p:spPr>
        <p:txBody>
          <a:bodyPr>
            <a:normAutofit fontScale="92500" lnSpcReduction="10000"/>
          </a:bodyPr>
          <a:lstStyle/>
          <a:p>
            <a:pPr lvl="0" algn="just">
              <a:buClr>
                <a:prstClr val="black"/>
              </a:buClr>
            </a:pPr>
            <a:r>
              <a:rPr lang="en-GB" sz="2500" cap="none" dirty="0">
                <a:solidFill>
                  <a:prstClr val="black"/>
                </a:solidFill>
              </a:rPr>
              <a:t>The current SAMSA Executive is as follows</a:t>
            </a:r>
            <a:r>
              <a:rPr lang="en-GB" sz="2500" cap="none" dirty="0" smtClean="0">
                <a:solidFill>
                  <a:prstClr val="black"/>
                </a:solidFill>
              </a:rPr>
              <a:t>:</a:t>
            </a:r>
          </a:p>
          <a:p>
            <a:pPr lvl="0" algn="just">
              <a:buClr>
                <a:prstClr val="black"/>
              </a:buClr>
            </a:pPr>
            <a:r>
              <a:rPr lang="en-GB" sz="2500" cap="none" dirty="0">
                <a:solidFill>
                  <a:prstClr val="black"/>
                </a:solidFill>
              </a:rPr>
              <a:t>	</a:t>
            </a:r>
            <a:r>
              <a:rPr lang="en-GB" sz="2500" cap="none" dirty="0" smtClean="0">
                <a:solidFill>
                  <a:prstClr val="black"/>
                </a:solidFill>
              </a:rPr>
              <a:t>1. SAMSA </a:t>
            </a:r>
            <a:r>
              <a:rPr lang="en-GB" sz="2500" cap="none" dirty="0">
                <a:solidFill>
                  <a:prstClr val="black"/>
                </a:solidFill>
              </a:rPr>
              <a:t>President: Professor Farai Julius Mhlanga, South Africa</a:t>
            </a:r>
          </a:p>
          <a:p>
            <a:pPr lvl="0" algn="just">
              <a:buClr>
                <a:prstClr val="black"/>
              </a:buClr>
            </a:pPr>
            <a:r>
              <a:rPr lang="en-GB" sz="2500" cap="none" dirty="0">
                <a:solidFill>
                  <a:prstClr val="black"/>
                </a:solidFill>
              </a:rPr>
              <a:t>	</a:t>
            </a:r>
            <a:r>
              <a:rPr lang="en-GB" sz="2500" cap="none" dirty="0" smtClean="0">
                <a:solidFill>
                  <a:prstClr val="black"/>
                </a:solidFill>
              </a:rPr>
              <a:t>2. SAMSA </a:t>
            </a:r>
            <a:r>
              <a:rPr lang="en-GB" sz="2500" cap="none" dirty="0">
                <a:solidFill>
                  <a:prstClr val="black"/>
                </a:solidFill>
              </a:rPr>
              <a:t>Vice President: Professor </a:t>
            </a:r>
            <a:r>
              <a:rPr lang="en-GB" sz="2500" cap="none" dirty="0" err="1">
                <a:solidFill>
                  <a:prstClr val="black"/>
                </a:solidFill>
              </a:rPr>
              <a:t>Faraimunashe</a:t>
            </a:r>
            <a:r>
              <a:rPr lang="en-GB" sz="2500" cap="none" dirty="0">
                <a:solidFill>
                  <a:prstClr val="black"/>
                </a:solidFill>
              </a:rPr>
              <a:t> </a:t>
            </a:r>
            <a:r>
              <a:rPr lang="en-GB" sz="2500" cap="none" dirty="0" err="1">
                <a:solidFill>
                  <a:prstClr val="black"/>
                </a:solidFill>
              </a:rPr>
              <a:t>Chirove</a:t>
            </a:r>
            <a:r>
              <a:rPr lang="en-GB" sz="2500" cap="none" dirty="0">
                <a:solidFill>
                  <a:prstClr val="black"/>
                </a:solidFill>
              </a:rPr>
              <a:t>, South </a:t>
            </a:r>
            <a:r>
              <a:rPr lang="en-GB" sz="2500" cap="none" dirty="0" smtClean="0">
                <a:solidFill>
                  <a:prstClr val="black"/>
                </a:solidFill>
              </a:rPr>
              <a:t>Africa</a:t>
            </a:r>
          </a:p>
          <a:p>
            <a:pPr lvl="0" algn="just">
              <a:buClr>
                <a:prstClr val="black"/>
              </a:buClr>
            </a:pPr>
            <a:r>
              <a:rPr lang="en-GB" sz="2500" cap="none" dirty="0" smtClean="0">
                <a:solidFill>
                  <a:prstClr val="black"/>
                </a:solidFill>
              </a:rPr>
              <a:t>	3. Secretary General: Dr </a:t>
            </a:r>
            <a:r>
              <a:rPr lang="en-GB" sz="2500" cap="none" dirty="0" err="1" smtClean="0">
                <a:solidFill>
                  <a:prstClr val="black"/>
                </a:solidFill>
              </a:rPr>
              <a:t>Hatson</a:t>
            </a:r>
            <a:r>
              <a:rPr lang="en-GB" sz="2500" cap="none" dirty="0" smtClean="0">
                <a:solidFill>
                  <a:prstClr val="black"/>
                </a:solidFill>
              </a:rPr>
              <a:t> John </a:t>
            </a:r>
            <a:r>
              <a:rPr lang="en-GB" sz="2500" cap="none" dirty="0" err="1" smtClean="0">
                <a:solidFill>
                  <a:prstClr val="black"/>
                </a:solidFill>
              </a:rPr>
              <a:t>Boscoh</a:t>
            </a:r>
            <a:r>
              <a:rPr lang="en-GB" sz="2500" cap="none" dirty="0" smtClean="0">
                <a:solidFill>
                  <a:prstClr val="black"/>
                </a:solidFill>
              </a:rPr>
              <a:t> </a:t>
            </a:r>
            <a:r>
              <a:rPr lang="en-GB" sz="2500" cap="none" dirty="0" err="1" smtClean="0">
                <a:solidFill>
                  <a:prstClr val="black"/>
                </a:solidFill>
              </a:rPr>
              <a:t>Njagarah</a:t>
            </a:r>
            <a:r>
              <a:rPr lang="en-GB" sz="2500" cap="none" dirty="0" smtClean="0">
                <a:solidFill>
                  <a:prstClr val="black"/>
                </a:solidFill>
              </a:rPr>
              <a:t>, Botswana</a:t>
            </a:r>
          </a:p>
          <a:p>
            <a:pPr lvl="0" algn="just">
              <a:buClr>
                <a:prstClr val="black"/>
              </a:buClr>
            </a:pPr>
            <a:r>
              <a:rPr lang="en-GB" sz="2500" cap="none" dirty="0">
                <a:solidFill>
                  <a:prstClr val="black"/>
                </a:solidFill>
              </a:rPr>
              <a:t>	</a:t>
            </a:r>
            <a:r>
              <a:rPr lang="en-GB" sz="2500" cap="none" dirty="0" smtClean="0">
                <a:solidFill>
                  <a:prstClr val="black"/>
                </a:solidFill>
              </a:rPr>
              <a:t>4. Treasurer </a:t>
            </a:r>
            <a:r>
              <a:rPr lang="en-GB" sz="2500" cap="none" dirty="0">
                <a:solidFill>
                  <a:prstClr val="black"/>
                </a:solidFill>
              </a:rPr>
              <a:t>General: Dr Samuel </a:t>
            </a:r>
            <a:r>
              <a:rPr lang="en-GB" sz="2500" cap="none" dirty="0" err="1">
                <a:solidFill>
                  <a:prstClr val="black"/>
                </a:solidFill>
              </a:rPr>
              <a:t>Nuugulu</a:t>
            </a:r>
            <a:r>
              <a:rPr lang="en-GB" sz="2500" cap="none" dirty="0">
                <a:solidFill>
                  <a:prstClr val="black"/>
                </a:solidFill>
              </a:rPr>
              <a:t>, Namibia</a:t>
            </a:r>
          </a:p>
          <a:p>
            <a:pPr lvl="0" algn="just">
              <a:buClr>
                <a:prstClr val="black"/>
              </a:buClr>
            </a:pPr>
            <a:r>
              <a:rPr lang="en-GB" sz="2500" cap="none" dirty="0">
                <a:solidFill>
                  <a:prstClr val="black"/>
                </a:solidFill>
              </a:rPr>
              <a:t>	</a:t>
            </a:r>
            <a:r>
              <a:rPr lang="en-GB" sz="2500" cap="none" dirty="0" smtClean="0">
                <a:solidFill>
                  <a:prstClr val="black"/>
                </a:solidFill>
              </a:rPr>
              <a:t>5. Committee </a:t>
            </a:r>
            <a:r>
              <a:rPr lang="en-GB" sz="2500" cap="none" dirty="0">
                <a:solidFill>
                  <a:prstClr val="black"/>
                </a:solidFill>
              </a:rPr>
              <a:t>Members</a:t>
            </a:r>
          </a:p>
          <a:p>
            <a:pPr lvl="0" algn="just">
              <a:buClr>
                <a:prstClr val="black"/>
              </a:buClr>
            </a:pPr>
            <a:r>
              <a:rPr lang="en-GB" sz="2500" cap="none" dirty="0">
                <a:solidFill>
                  <a:prstClr val="black"/>
                </a:solidFill>
              </a:rPr>
              <a:t>	</a:t>
            </a:r>
            <a:r>
              <a:rPr lang="en-GB" sz="2500" cap="none" dirty="0" smtClean="0">
                <a:solidFill>
                  <a:prstClr val="black"/>
                </a:solidFill>
              </a:rPr>
              <a:t>        </a:t>
            </a:r>
            <a:r>
              <a:rPr lang="en-GB" sz="2500" cap="none" dirty="0" err="1" smtClean="0">
                <a:solidFill>
                  <a:prstClr val="black"/>
                </a:solidFill>
              </a:rPr>
              <a:t>i</a:t>
            </a:r>
            <a:r>
              <a:rPr lang="en-GB" sz="2500" cap="none" dirty="0" smtClean="0">
                <a:solidFill>
                  <a:prstClr val="black"/>
                </a:solidFill>
              </a:rPr>
              <a:t>. Dr </a:t>
            </a:r>
            <a:r>
              <a:rPr lang="en-GB" sz="2500" cap="none" dirty="0" err="1">
                <a:solidFill>
                  <a:prstClr val="black"/>
                </a:solidFill>
              </a:rPr>
              <a:t>Khomotso</a:t>
            </a:r>
            <a:r>
              <a:rPr lang="en-GB" sz="2500" cap="none" dirty="0">
                <a:solidFill>
                  <a:prstClr val="black"/>
                </a:solidFill>
              </a:rPr>
              <a:t> </a:t>
            </a:r>
            <a:r>
              <a:rPr lang="en-GB" sz="2500" cap="none" dirty="0" err="1">
                <a:solidFill>
                  <a:prstClr val="black"/>
                </a:solidFill>
              </a:rPr>
              <a:t>Morupisi</a:t>
            </a:r>
            <a:r>
              <a:rPr lang="en-GB" sz="2500" cap="none" dirty="0">
                <a:solidFill>
                  <a:prstClr val="black"/>
                </a:solidFill>
              </a:rPr>
              <a:t>, Botswana</a:t>
            </a:r>
          </a:p>
          <a:p>
            <a:pPr lvl="0" algn="just">
              <a:buClr>
                <a:prstClr val="black"/>
              </a:buClr>
            </a:pPr>
            <a:r>
              <a:rPr lang="en-GB" sz="2500" cap="none" dirty="0">
                <a:solidFill>
                  <a:prstClr val="black"/>
                </a:solidFill>
              </a:rPr>
              <a:t>	</a:t>
            </a:r>
            <a:r>
              <a:rPr lang="en-GB" sz="2500" cap="none" dirty="0" smtClean="0">
                <a:solidFill>
                  <a:prstClr val="black"/>
                </a:solidFill>
              </a:rPr>
              <a:t>       ii. Ms </a:t>
            </a:r>
            <a:r>
              <a:rPr lang="en-GB" sz="2500" cap="none" dirty="0">
                <a:solidFill>
                  <a:prstClr val="black"/>
                </a:solidFill>
              </a:rPr>
              <a:t>Paulina </a:t>
            </a:r>
            <a:r>
              <a:rPr lang="en-GB" sz="2500" cap="none" dirty="0" err="1">
                <a:solidFill>
                  <a:prstClr val="black"/>
                </a:solidFill>
              </a:rPr>
              <a:t>Nangolo</a:t>
            </a:r>
            <a:r>
              <a:rPr lang="en-GB" sz="2500" cap="none" dirty="0">
                <a:solidFill>
                  <a:prstClr val="black"/>
                </a:solidFill>
              </a:rPr>
              <a:t>, Namibia</a:t>
            </a:r>
          </a:p>
          <a:p>
            <a:pPr lvl="0" algn="just">
              <a:buClr>
                <a:prstClr val="black"/>
              </a:buClr>
            </a:pPr>
            <a:r>
              <a:rPr lang="en-GB" sz="2500" cap="none" dirty="0">
                <a:solidFill>
                  <a:prstClr val="black"/>
                </a:solidFill>
              </a:rPr>
              <a:t>	</a:t>
            </a:r>
            <a:r>
              <a:rPr lang="en-GB" sz="2500" cap="none" dirty="0" smtClean="0">
                <a:solidFill>
                  <a:prstClr val="black"/>
                </a:solidFill>
              </a:rPr>
              <a:t>       iii. Professor </a:t>
            </a:r>
            <a:r>
              <a:rPr lang="en-GB" sz="2500" cap="none" dirty="0">
                <a:solidFill>
                  <a:prstClr val="black"/>
                </a:solidFill>
              </a:rPr>
              <a:t>Pedro </a:t>
            </a:r>
            <a:r>
              <a:rPr lang="en-GB" sz="2500" cap="none" dirty="0" err="1">
                <a:solidFill>
                  <a:prstClr val="black"/>
                </a:solidFill>
              </a:rPr>
              <a:t>Agostinho</a:t>
            </a:r>
            <a:r>
              <a:rPr lang="en-GB" sz="2500" cap="none" dirty="0">
                <a:solidFill>
                  <a:prstClr val="black"/>
                </a:solidFill>
              </a:rPr>
              <a:t> </a:t>
            </a:r>
            <a:r>
              <a:rPr lang="en-GB" sz="2500" cap="none" dirty="0" err="1">
                <a:solidFill>
                  <a:prstClr val="black"/>
                </a:solidFill>
              </a:rPr>
              <a:t>Sansao</a:t>
            </a:r>
            <a:r>
              <a:rPr lang="en-GB" sz="2500" cap="none" dirty="0">
                <a:solidFill>
                  <a:prstClr val="black"/>
                </a:solidFill>
              </a:rPr>
              <a:t>, </a:t>
            </a:r>
            <a:r>
              <a:rPr lang="en-GB" sz="2500" cap="none" dirty="0" smtClean="0">
                <a:solidFill>
                  <a:prstClr val="black"/>
                </a:solidFill>
              </a:rPr>
              <a:t>Mozambique</a:t>
            </a:r>
            <a:endParaRPr lang="en-GB" sz="2500" cap="none" dirty="0">
              <a:solidFill>
                <a:prstClr val="black"/>
              </a:solidFill>
            </a:endParaRPr>
          </a:p>
        </p:txBody>
      </p:sp>
    </p:spTree>
    <p:extLst>
      <p:ext uri="{BB962C8B-B14F-4D97-AF65-F5344CB8AC3E}">
        <p14:creationId xmlns:p14="http://schemas.microsoft.com/office/powerpoint/2010/main" val="22252716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1"/>
            <a:ext cx="10364451" cy="1053547"/>
          </a:xfrm>
        </p:spPr>
        <p:txBody>
          <a:bodyPr/>
          <a:lstStyle/>
          <a:p>
            <a:r>
              <a:rPr lang="en-US" b="1" dirty="0" smtClean="0"/>
              <a:t>Brief history of SAMSA</a:t>
            </a:r>
            <a:endParaRPr lang="en-US" b="1" dirty="0"/>
          </a:p>
        </p:txBody>
      </p:sp>
      <p:sp>
        <p:nvSpPr>
          <p:cNvPr id="3" name="Content Placeholder 2"/>
          <p:cNvSpPr>
            <a:spLocks noGrp="1"/>
          </p:cNvSpPr>
          <p:nvPr>
            <p:ph sz="quarter" idx="13"/>
          </p:nvPr>
        </p:nvSpPr>
        <p:spPr>
          <a:xfrm>
            <a:off x="913774" y="884584"/>
            <a:ext cx="10363826" cy="5635486"/>
          </a:xfrm>
        </p:spPr>
        <p:txBody>
          <a:bodyPr>
            <a:normAutofit/>
          </a:bodyPr>
          <a:lstStyle/>
          <a:p>
            <a:pPr algn="just"/>
            <a:r>
              <a:rPr lang="en-GB" cap="none" dirty="0" smtClean="0"/>
              <a:t>The </a:t>
            </a:r>
            <a:r>
              <a:rPr lang="en-GB" cap="none" dirty="0"/>
              <a:t>Southern Africa Mathematical Sciences Association (SAMSA) started in 1981.</a:t>
            </a:r>
          </a:p>
          <a:p>
            <a:pPr algn="just"/>
            <a:r>
              <a:rPr lang="en-GB" cap="none" dirty="0" smtClean="0"/>
              <a:t>SAMSA </a:t>
            </a:r>
            <a:r>
              <a:rPr lang="en-GB" cap="none" dirty="0"/>
              <a:t>was founded </a:t>
            </a:r>
            <a:r>
              <a:rPr lang="en-GB" cap="none" dirty="0" smtClean="0"/>
              <a:t>by </a:t>
            </a:r>
            <a:r>
              <a:rPr lang="en-GB" cap="none" dirty="0"/>
              <a:t>a group of mathematicians in the Southern African countries who were concerned with furtherance of mathematical sciences in the </a:t>
            </a:r>
            <a:r>
              <a:rPr lang="en-GB" cap="none" dirty="0" smtClean="0"/>
              <a:t>region.</a:t>
            </a:r>
            <a:endParaRPr lang="en-GB" cap="none" dirty="0"/>
          </a:p>
          <a:p>
            <a:pPr algn="just"/>
            <a:r>
              <a:rPr lang="en-GB" cap="none" dirty="0" smtClean="0"/>
              <a:t>The </a:t>
            </a:r>
            <a:r>
              <a:rPr lang="en-GB" cap="none" dirty="0"/>
              <a:t>nucleus member countries included those from the conglomeration then called the Southern African Development Coordination Council (SADCC) with the provision that countries outside this region may apply to join.</a:t>
            </a:r>
          </a:p>
          <a:p>
            <a:pPr algn="just"/>
            <a:r>
              <a:rPr lang="en-GB" cap="none" dirty="0"/>
              <a:t>The nucleus member countries </a:t>
            </a:r>
            <a:r>
              <a:rPr lang="en-GB" cap="none" dirty="0" smtClean="0"/>
              <a:t>include Angola</a:t>
            </a:r>
            <a:r>
              <a:rPr lang="en-GB" cap="none" dirty="0"/>
              <a:t>, Botswana, </a:t>
            </a:r>
            <a:r>
              <a:rPr lang="en-GB" cap="none" dirty="0" err="1"/>
              <a:t>Eswatini</a:t>
            </a:r>
            <a:r>
              <a:rPr lang="en-GB" cap="none" dirty="0"/>
              <a:t>, Democratic Republic of Congo, Lesotho, Madagascar, Malawi, Mauritius, Mozambique, Namibia, South Africa, Tanzania, Zambia and </a:t>
            </a:r>
            <a:r>
              <a:rPr lang="en-GB" cap="none" dirty="0" smtClean="0"/>
              <a:t>Zimbabwe. </a:t>
            </a:r>
          </a:p>
          <a:p>
            <a:pPr algn="just"/>
            <a:r>
              <a:rPr lang="en-GB" cap="none" dirty="0"/>
              <a:t>Today, the association boasts of membership from countries beyond Southern Africa, including Ethiopia, Ghana, Kenya, Nigeria, Uganda, Norway, United Kingdom (UK) in Europe, and USA.</a:t>
            </a:r>
            <a:endParaRPr lang="en-GB" cap="none" dirty="0" smtClean="0"/>
          </a:p>
          <a:p>
            <a:pPr algn="just"/>
            <a:r>
              <a:rPr lang="en-GB" cap="none" dirty="0" smtClean="0"/>
              <a:t>The </a:t>
            </a:r>
            <a:r>
              <a:rPr lang="en-GB" cap="none" dirty="0"/>
              <a:t>first ever SAMSA conference was held in Botswana in 1981. Since then annual conferences have taken place without fail, rotating in the member countries</a:t>
            </a:r>
            <a:r>
              <a:rPr lang="en-GB" cap="none" dirty="0" smtClean="0"/>
              <a:t>.</a:t>
            </a:r>
            <a:endParaRPr lang="en-GB" cap="none" dirty="0"/>
          </a:p>
        </p:txBody>
      </p:sp>
    </p:spTree>
    <p:extLst>
      <p:ext uri="{BB962C8B-B14F-4D97-AF65-F5344CB8AC3E}">
        <p14:creationId xmlns:p14="http://schemas.microsoft.com/office/powerpoint/2010/main" val="27190081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149" y="372027"/>
            <a:ext cx="10364451" cy="757059"/>
          </a:xfrm>
        </p:spPr>
        <p:txBody>
          <a:bodyPr/>
          <a:lstStyle/>
          <a:p>
            <a:r>
              <a:rPr lang="en-US" b="1" dirty="0"/>
              <a:t>Brief history of SAMSA</a:t>
            </a:r>
            <a:endParaRPr lang="en-ZA" dirty="0"/>
          </a:p>
        </p:txBody>
      </p:sp>
      <p:sp>
        <p:nvSpPr>
          <p:cNvPr id="3" name="Content Placeholder 2"/>
          <p:cNvSpPr>
            <a:spLocks noGrp="1"/>
          </p:cNvSpPr>
          <p:nvPr>
            <p:ph sz="quarter" idx="13"/>
          </p:nvPr>
        </p:nvSpPr>
        <p:spPr>
          <a:xfrm>
            <a:off x="738845" y="1129085"/>
            <a:ext cx="10363826" cy="5470497"/>
          </a:xfrm>
        </p:spPr>
        <p:txBody>
          <a:bodyPr>
            <a:normAutofit/>
          </a:bodyPr>
          <a:lstStyle/>
          <a:p>
            <a:pPr algn="just"/>
            <a:r>
              <a:rPr lang="en-GB" cap="none" dirty="0" smtClean="0"/>
              <a:t>The </a:t>
            </a:r>
            <a:r>
              <a:rPr lang="en-GB" cap="none" dirty="0"/>
              <a:t>SAMSA conferences have over the years- since 1981 when the first such conference was held- served as an avenue for the exchange of knowledge, information and provoking new ideas in problem solving among seasoned researchers, upcoming mathematicians as well as students from the Southern Africa’s academic, industrial and commercial sectors, and beyond. </a:t>
            </a:r>
            <a:endParaRPr lang="en-GB" cap="none" dirty="0" smtClean="0"/>
          </a:p>
          <a:p>
            <a:pPr algn="just"/>
            <a:r>
              <a:rPr lang="en-GB" cap="none" dirty="0" smtClean="0"/>
              <a:t>The </a:t>
            </a:r>
            <a:r>
              <a:rPr lang="en-GB" cap="none" dirty="0"/>
              <a:t>conferences have also provided opportunities for networking and learning. </a:t>
            </a:r>
            <a:endParaRPr lang="en-GB" cap="none" dirty="0" smtClean="0"/>
          </a:p>
          <a:p>
            <a:pPr algn="just"/>
            <a:r>
              <a:rPr lang="en-GB" cap="none" dirty="0"/>
              <a:t>SAMSA conferences since 2011:  2011: Livingstone, Zambia; 2012: Lilongwe, Malawi; 2013: Stellenbosch, South Africa; 2014: Victoria Falls, Zimbabwe; 2015: Windhoek, Namibia; 2016: Pretoria, South Africa; 2017: Arusha, Tanzania; 2018: </a:t>
            </a:r>
            <a:r>
              <a:rPr lang="en-GB" cap="none" dirty="0" err="1"/>
              <a:t>Palapye</a:t>
            </a:r>
            <a:r>
              <a:rPr lang="en-GB" cap="none" dirty="0"/>
              <a:t>, Botswana; 2019: Blantyre, Malawi; </a:t>
            </a:r>
            <a:r>
              <a:rPr lang="en-GB" cap="none" dirty="0" smtClean="0"/>
              <a:t>2020 &amp; 2021: </a:t>
            </a:r>
            <a:r>
              <a:rPr lang="en-GB" cap="none" dirty="0"/>
              <a:t>Held virtually via </a:t>
            </a:r>
            <a:r>
              <a:rPr lang="en-GB" cap="none" dirty="0" smtClean="0"/>
              <a:t>Zoom; </a:t>
            </a:r>
            <a:r>
              <a:rPr lang="en-GB" cap="none" dirty="0"/>
              <a:t>2022: Maputo, </a:t>
            </a:r>
            <a:r>
              <a:rPr lang="en-GB" cap="none" dirty="0" smtClean="0"/>
              <a:t>Mozambique; 2023: Pretoria South Africa; 2024: Windhoek</a:t>
            </a:r>
            <a:r>
              <a:rPr lang="en-GB" cap="none" smtClean="0"/>
              <a:t>, Namibia.</a:t>
            </a:r>
            <a:endParaRPr lang="en-GB" cap="none" dirty="0" smtClean="0"/>
          </a:p>
        </p:txBody>
      </p:sp>
    </p:spTree>
    <p:extLst>
      <p:ext uri="{BB962C8B-B14F-4D97-AF65-F5344CB8AC3E}">
        <p14:creationId xmlns:p14="http://schemas.microsoft.com/office/powerpoint/2010/main" val="31025413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262394"/>
            <a:ext cx="10369126" cy="548639"/>
          </a:xfrm>
        </p:spPr>
        <p:txBody>
          <a:bodyPr/>
          <a:lstStyle/>
          <a:p>
            <a:r>
              <a:rPr lang="en-ZA" dirty="0" smtClean="0"/>
              <a:t>Objectives of SAMSA</a:t>
            </a:r>
            <a:endParaRPr lang="en-ZA" dirty="0"/>
          </a:p>
        </p:txBody>
      </p:sp>
      <p:sp>
        <p:nvSpPr>
          <p:cNvPr id="4" name="Text Placeholder 3"/>
          <p:cNvSpPr>
            <a:spLocks noGrp="1"/>
          </p:cNvSpPr>
          <p:nvPr>
            <p:ph type="body" sz="half" idx="2"/>
          </p:nvPr>
        </p:nvSpPr>
        <p:spPr>
          <a:xfrm>
            <a:off x="913775" y="811033"/>
            <a:ext cx="10369126" cy="5876015"/>
          </a:xfrm>
        </p:spPr>
        <p:txBody>
          <a:bodyPr>
            <a:noAutofit/>
          </a:bodyPr>
          <a:lstStyle/>
          <a:p>
            <a:pPr marL="228600" lvl="0" indent="-228600" algn="just">
              <a:buClr>
                <a:prstClr val="black"/>
              </a:buClr>
              <a:buFont typeface="Arial" panose="020B0604020202020204" pitchFamily="34" charset="0"/>
              <a:buChar char="•"/>
            </a:pPr>
            <a:r>
              <a:rPr lang="en-GB" sz="2000" cap="none" dirty="0">
                <a:solidFill>
                  <a:prstClr val="black"/>
                </a:solidFill>
              </a:rPr>
              <a:t>The main objective is to further research and teaching of mathematical sciences in the Southern African countries and beyond.</a:t>
            </a:r>
          </a:p>
          <a:p>
            <a:pPr marL="228600" lvl="0" indent="-228600" algn="just">
              <a:buClr>
                <a:prstClr val="black"/>
              </a:buClr>
              <a:buFont typeface="Arial" panose="020B0604020202020204" pitchFamily="34" charset="0"/>
              <a:buChar char="•"/>
            </a:pPr>
            <a:r>
              <a:rPr lang="en-GB" sz="2000" cap="none" dirty="0">
                <a:solidFill>
                  <a:prstClr val="black"/>
                </a:solidFill>
              </a:rPr>
              <a:t>The Vision of the association is to be the leading mathematical sciences organization in promoting mathematical sciences and their applications through research and training, attracting publications and membership from world class researchers and students.</a:t>
            </a:r>
          </a:p>
          <a:p>
            <a:pPr lvl="0" algn="just">
              <a:buClr>
                <a:prstClr val="black"/>
              </a:buClr>
            </a:pPr>
            <a:r>
              <a:rPr lang="en-GB" sz="2000" b="1" cap="none" dirty="0" smtClean="0">
                <a:solidFill>
                  <a:prstClr val="black"/>
                </a:solidFill>
              </a:rPr>
              <a:t>Specific Objectives includes:</a:t>
            </a:r>
            <a:endParaRPr lang="en-GB" sz="2000" b="1" cap="none" dirty="0">
              <a:solidFill>
                <a:prstClr val="black"/>
              </a:solidFill>
            </a:endParaRPr>
          </a:p>
          <a:p>
            <a:pPr marL="228600" lvl="0" indent="-228600" algn="just">
              <a:buClr>
                <a:prstClr val="black"/>
              </a:buClr>
              <a:buFont typeface="Arial" panose="020B0604020202020204" pitchFamily="34" charset="0"/>
              <a:buChar char="•"/>
            </a:pPr>
            <a:r>
              <a:rPr lang="en-GB" sz="2000" cap="none" dirty="0" smtClean="0">
                <a:solidFill>
                  <a:prstClr val="black"/>
                </a:solidFill>
              </a:rPr>
              <a:t>Promote </a:t>
            </a:r>
            <a:r>
              <a:rPr lang="en-GB" sz="2000" cap="none" dirty="0">
                <a:solidFill>
                  <a:prstClr val="black"/>
                </a:solidFill>
              </a:rPr>
              <a:t>cooperation and exchange of ideas in mathematical sciences research and teaching of mathematical sciences and to stimulate communication between mathematical scientists in the region</a:t>
            </a:r>
            <a:r>
              <a:rPr lang="en-GB" sz="2000" cap="none" dirty="0" smtClean="0">
                <a:solidFill>
                  <a:prstClr val="black"/>
                </a:solidFill>
              </a:rPr>
              <a:t>; Organize </a:t>
            </a:r>
            <a:r>
              <a:rPr lang="en-GB" sz="2000" cap="none" dirty="0">
                <a:solidFill>
                  <a:prstClr val="black"/>
                </a:solidFill>
              </a:rPr>
              <a:t>research seminars and colloquia in mathematical sciences;</a:t>
            </a:r>
          </a:p>
          <a:p>
            <a:pPr marL="228600" lvl="0" indent="-228600" algn="just">
              <a:buClr>
                <a:prstClr val="black"/>
              </a:buClr>
              <a:buFont typeface="Arial" panose="020B0604020202020204" pitchFamily="34" charset="0"/>
              <a:buChar char="•"/>
            </a:pPr>
            <a:r>
              <a:rPr lang="en-GB" sz="2000" cap="none" dirty="0">
                <a:solidFill>
                  <a:prstClr val="black"/>
                </a:solidFill>
              </a:rPr>
              <a:t>Arrange visits to the region of eminent mathematical scientists and organize inter-departmental visits and exchange visits;</a:t>
            </a:r>
          </a:p>
          <a:p>
            <a:pPr marL="228600" lvl="0" indent="-228600" algn="just">
              <a:buClr>
                <a:prstClr val="black"/>
              </a:buClr>
              <a:buFont typeface="Arial" panose="020B0604020202020204" pitchFamily="34" charset="0"/>
              <a:buChar char="•"/>
            </a:pPr>
            <a:r>
              <a:rPr lang="en-GB" sz="2000" cap="none" dirty="0">
                <a:solidFill>
                  <a:prstClr val="black"/>
                </a:solidFill>
              </a:rPr>
              <a:t>Seek and maintain contacts with other mathematical sciences associations within and outside the region, provided that the objectives and purposes of such other associations are consistent with the objectives and purposes of the association</a:t>
            </a:r>
            <a:r>
              <a:rPr lang="en-GB" sz="2000" cap="none" dirty="0" smtClean="0">
                <a:solidFill>
                  <a:prstClr val="black"/>
                </a:solidFill>
              </a:rPr>
              <a:t>;</a:t>
            </a:r>
            <a:endParaRPr lang="en-GB" sz="2000" cap="none" dirty="0">
              <a:solidFill>
                <a:prstClr val="black"/>
              </a:solidFill>
            </a:endParaRPr>
          </a:p>
        </p:txBody>
      </p:sp>
    </p:spTree>
    <p:extLst>
      <p:ext uri="{BB962C8B-B14F-4D97-AF65-F5344CB8AC3E}">
        <p14:creationId xmlns:p14="http://schemas.microsoft.com/office/powerpoint/2010/main" val="6368498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1"/>
            <a:ext cx="10364451" cy="500931"/>
          </a:xfrm>
        </p:spPr>
        <p:txBody>
          <a:bodyPr>
            <a:normAutofit fontScale="90000"/>
          </a:bodyPr>
          <a:lstStyle/>
          <a:p>
            <a:r>
              <a:rPr lang="en-US" dirty="0" smtClean="0"/>
              <a:t>Capacity building </a:t>
            </a:r>
            <a:endParaRPr lang="en-US" dirty="0"/>
          </a:p>
        </p:txBody>
      </p:sp>
      <p:sp>
        <p:nvSpPr>
          <p:cNvPr id="3" name="Content Placeholder 2"/>
          <p:cNvSpPr>
            <a:spLocks noGrp="1"/>
          </p:cNvSpPr>
          <p:nvPr>
            <p:ph sz="quarter" idx="13"/>
          </p:nvPr>
        </p:nvSpPr>
        <p:spPr>
          <a:xfrm>
            <a:off x="1080752" y="866692"/>
            <a:ext cx="10363826" cy="6217920"/>
          </a:xfrm>
        </p:spPr>
        <p:txBody>
          <a:bodyPr>
            <a:normAutofit/>
          </a:bodyPr>
          <a:lstStyle/>
          <a:p>
            <a:pPr marL="0" indent="0" algn="just">
              <a:buNone/>
            </a:pPr>
            <a:r>
              <a:rPr lang="en-US" sz="2800" b="1" cap="none" dirty="0" smtClean="0"/>
              <a:t> </a:t>
            </a:r>
            <a:endParaRPr lang="en-US" sz="2800" cap="none" dirty="0" smtClean="0"/>
          </a:p>
          <a:p>
            <a:pPr algn="just"/>
            <a:r>
              <a:rPr lang="en-GB" cap="none" dirty="0" smtClean="0"/>
              <a:t>SAMSA has been involved in capacity building programs for the region through various projects and programmes. </a:t>
            </a:r>
          </a:p>
          <a:p>
            <a:pPr algn="just"/>
            <a:r>
              <a:rPr lang="en-GB" cap="none" dirty="0" smtClean="0"/>
              <a:t>For instance, SAMSA was instrumental in the establishment of the regional Southern African master’s student programme called Mathematical Modelling that was successfully hosted at the University of Zimbabwe (UZ) from 1996 – 2007 initiated by Professor </a:t>
            </a:r>
            <a:r>
              <a:rPr lang="en-GB" cap="none" dirty="0" err="1" smtClean="0"/>
              <a:t>Bernt</a:t>
            </a:r>
            <a:r>
              <a:rPr lang="en-GB" cap="none" dirty="0" smtClean="0"/>
              <a:t> </a:t>
            </a:r>
            <a:r>
              <a:rPr lang="en-GB" cap="none" dirty="0" err="1" smtClean="0"/>
              <a:t>Øksendal</a:t>
            </a:r>
            <a:r>
              <a:rPr lang="en-GB" cap="none" dirty="0" smtClean="0"/>
              <a:t> of the University of Oslo, and supported by the Norwegian government through the Norwegian Universities Aid Programme, NUFU</a:t>
            </a:r>
            <a:r>
              <a:rPr lang="en-GB" cap="none" dirty="0"/>
              <a:t>. </a:t>
            </a:r>
            <a:endParaRPr lang="en-GB" cap="none" dirty="0" smtClean="0"/>
          </a:p>
          <a:p>
            <a:pPr algn="just"/>
            <a:r>
              <a:rPr lang="en-GB" cap="none" dirty="0" smtClean="0"/>
              <a:t>The </a:t>
            </a:r>
            <a:r>
              <a:rPr lang="en-GB" cap="none" dirty="0"/>
              <a:t>program trained well over 60 Masters’ students, most if not all of whom went on to do their PhDs mostly in Europe, Botswana and South Africa. Beneficiaries of this program, together with those  trained through various other programmes, are now contributing tremendously  to the advancements of mathematical sciences  in the region, with South Africa tipping the balance. </a:t>
            </a:r>
            <a:endParaRPr lang="en-GB" cap="none" dirty="0" smtClean="0"/>
          </a:p>
          <a:p>
            <a:pPr algn="just"/>
            <a:endParaRPr lang="en-GB" cap="none" dirty="0" smtClean="0"/>
          </a:p>
        </p:txBody>
      </p:sp>
    </p:spTree>
    <p:extLst>
      <p:ext uri="{BB962C8B-B14F-4D97-AF65-F5344CB8AC3E}">
        <p14:creationId xmlns:p14="http://schemas.microsoft.com/office/powerpoint/2010/main" val="73203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0"/>
            <a:ext cx="10364451" cy="834886"/>
          </a:xfrm>
        </p:spPr>
        <p:txBody>
          <a:bodyPr>
            <a:normAutofit/>
          </a:bodyPr>
          <a:lstStyle/>
          <a:p>
            <a:r>
              <a:rPr lang="en-US" dirty="0" smtClean="0"/>
              <a:t>Capacity building</a:t>
            </a:r>
            <a:endParaRPr lang="en-US" dirty="0"/>
          </a:p>
        </p:txBody>
      </p:sp>
      <p:sp>
        <p:nvSpPr>
          <p:cNvPr id="3" name="Content Placeholder 2"/>
          <p:cNvSpPr>
            <a:spLocks noGrp="1"/>
          </p:cNvSpPr>
          <p:nvPr>
            <p:ph sz="quarter" idx="13"/>
          </p:nvPr>
        </p:nvSpPr>
        <p:spPr>
          <a:xfrm>
            <a:off x="977384" y="1160892"/>
            <a:ext cx="10363826" cy="6659215"/>
          </a:xfrm>
        </p:spPr>
        <p:txBody>
          <a:bodyPr>
            <a:normAutofit/>
          </a:bodyPr>
          <a:lstStyle/>
          <a:p>
            <a:pPr lvl="0" algn="just">
              <a:buClr>
                <a:prstClr val="black"/>
              </a:buClr>
            </a:pPr>
            <a:r>
              <a:rPr lang="en-GB" cap="none" dirty="0" smtClean="0">
                <a:solidFill>
                  <a:prstClr val="black"/>
                </a:solidFill>
              </a:rPr>
              <a:t>The </a:t>
            </a:r>
            <a:r>
              <a:rPr lang="en-GB" cap="none" dirty="0">
                <a:solidFill>
                  <a:prstClr val="black"/>
                </a:solidFill>
              </a:rPr>
              <a:t>program at UZ was succeeded by the Southern African masters programme in Mathematical Modelling (2008 – 2013) hosted by the University of Dar </a:t>
            </a:r>
            <a:r>
              <a:rPr lang="en-GB" cap="none" dirty="0" err="1">
                <a:solidFill>
                  <a:prstClr val="black"/>
                </a:solidFill>
              </a:rPr>
              <a:t>es</a:t>
            </a:r>
            <a:r>
              <a:rPr lang="en-GB" cap="none" dirty="0">
                <a:solidFill>
                  <a:prstClr val="black"/>
                </a:solidFill>
              </a:rPr>
              <a:t> Salaam which was also supported by the Norwegian government under NORAD’s programme for Master Studies (NOMA). </a:t>
            </a:r>
            <a:endParaRPr lang="en-GB" cap="none" dirty="0" smtClean="0">
              <a:solidFill>
                <a:prstClr val="black"/>
              </a:solidFill>
            </a:endParaRPr>
          </a:p>
          <a:p>
            <a:pPr algn="just">
              <a:buClr>
                <a:prstClr val="black"/>
              </a:buClr>
            </a:pPr>
            <a:r>
              <a:rPr lang="en-GB" cap="none" dirty="0" smtClean="0">
                <a:solidFill>
                  <a:prstClr val="black"/>
                </a:solidFill>
              </a:rPr>
              <a:t>In </a:t>
            </a:r>
            <a:r>
              <a:rPr lang="en-GB" cap="none" dirty="0">
                <a:solidFill>
                  <a:prstClr val="black"/>
                </a:solidFill>
              </a:rPr>
              <a:t>2010, SAMSA established the </a:t>
            </a:r>
            <a:r>
              <a:rPr lang="en-GB" cap="none" dirty="0" err="1">
                <a:solidFill>
                  <a:prstClr val="black"/>
                </a:solidFill>
              </a:rPr>
              <a:t>Masamu</a:t>
            </a:r>
            <a:r>
              <a:rPr lang="en-GB" cap="none" dirty="0">
                <a:solidFill>
                  <a:prstClr val="black"/>
                </a:solidFill>
              </a:rPr>
              <a:t> </a:t>
            </a:r>
            <a:r>
              <a:rPr lang="en-GB" cap="none" dirty="0" smtClean="0">
                <a:solidFill>
                  <a:prstClr val="black"/>
                </a:solidFill>
              </a:rPr>
              <a:t>Program with </a:t>
            </a:r>
            <a:r>
              <a:rPr lang="en-GB" cap="none" dirty="0">
                <a:solidFill>
                  <a:prstClr val="black"/>
                </a:solidFill>
              </a:rPr>
              <a:t>financial support from the US National Science Foundation (NSF, USA</a:t>
            </a:r>
            <a:r>
              <a:rPr lang="en-GB" cap="none" dirty="0" smtClean="0">
                <a:solidFill>
                  <a:prstClr val="black"/>
                </a:solidFill>
              </a:rPr>
              <a:t>). This is led by </a:t>
            </a:r>
            <a:r>
              <a:rPr lang="en-GB" cap="none" dirty="0">
                <a:solidFill>
                  <a:prstClr val="black"/>
                </a:solidFill>
              </a:rPr>
              <a:t>Professor </a:t>
            </a:r>
            <a:r>
              <a:rPr lang="en-GB" cap="none" dirty="0" err="1">
                <a:solidFill>
                  <a:prstClr val="black"/>
                </a:solidFill>
              </a:rPr>
              <a:t>Overtoun</a:t>
            </a:r>
            <a:r>
              <a:rPr lang="en-GB" cap="none" dirty="0">
                <a:solidFill>
                  <a:prstClr val="black"/>
                </a:solidFill>
              </a:rPr>
              <a:t> </a:t>
            </a:r>
            <a:r>
              <a:rPr lang="en-GB" cap="none" dirty="0" err="1">
                <a:solidFill>
                  <a:prstClr val="black"/>
                </a:solidFill>
              </a:rPr>
              <a:t>Jenda</a:t>
            </a:r>
            <a:r>
              <a:rPr lang="en-GB" cap="none" dirty="0">
                <a:solidFill>
                  <a:prstClr val="black"/>
                </a:solidFill>
              </a:rPr>
              <a:t> of Auburn </a:t>
            </a:r>
            <a:r>
              <a:rPr lang="en-GB" cap="none" dirty="0" smtClean="0">
                <a:solidFill>
                  <a:prstClr val="black"/>
                </a:solidFill>
              </a:rPr>
              <a:t>University. </a:t>
            </a:r>
          </a:p>
          <a:p>
            <a:pPr lvl="0" algn="just">
              <a:buClr>
                <a:prstClr val="black"/>
              </a:buClr>
            </a:pPr>
            <a:r>
              <a:rPr lang="en-GB" cap="none" dirty="0" smtClean="0">
                <a:solidFill>
                  <a:prstClr val="black"/>
                </a:solidFill>
              </a:rPr>
              <a:t>A </a:t>
            </a:r>
            <a:r>
              <a:rPr lang="en-GB" cap="none" dirty="0">
                <a:solidFill>
                  <a:prstClr val="black"/>
                </a:solidFill>
              </a:rPr>
              <a:t>key component of the </a:t>
            </a:r>
            <a:r>
              <a:rPr lang="en-GB" cap="none" dirty="0" err="1">
                <a:solidFill>
                  <a:prstClr val="black"/>
                </a:solidFill>
              </a:rPr>
              <a:t>Masamu</a:t>
            </a:r>
            <a:r>
              <a:rPr lang="en-GB" cap="none" dirty="0">
                <a:solidFill>
                  <a:prstClr val="black"/>
                </a:solidFill>
              </a:rPr>
              <a:t> Program is the </a:t>
            </a:r>
            <a:r>
              <a:rPr lang="en-GB" cap="none" dirty="0" err="1">
                <a:solidFill>
                  <a:prstClr val="black"/>
                </a:solidFill>
              </a:rPr>
              <a:t>Masamu</a:t>
            </a:r>
            <a:r>
              <a:rPr lang="en-GB" cap="none" dirty="0">
                <a:solidFill>
                  <a:prstClr val="black"/>
                </a:solidFill>
              </a:rPr>
              <a:t> Advanced Study Institute (MASI) and Workshop Series in mathematical sciences and related areas that provides a platform for collaboration between researchers in the USA and Africa in training postgraduate students and publishing high impact research. </a:t>
            </a:r>
            <a:endParaRPr lang="en-GB" cap="none" dirty="0" smtClean="0">
              <a:solidFill>
                <a:prstClr val="black"/>
              </a:solidFill>
            </a:endParaRPr>
          </a:p>
          <a:p>
            <a:pPr lvl="0" algn="just">
              <a:buClr>
                <a:prstClr val="black"/>
              </a:buClr>
            </a:pPr>
            <a:r>
              <a:rPr lang="en-GB" cap="none" dirty="0">
                <a:solidFill>
                  <a:prstClr val="black"/>
                </a:solidFill>
              </a:rPr>
              <a:t>MASI workshops are held each year since 2011 alongside the SAMSA annual conferences. In order to effectively use MASI workshops, the </a:t>
            </a:r>
            <a:r>
              <a:rPr lang="en-GB" cap="none" dirty="0" err="1">
                <a:solidFill>
                  <a:prstClr val="black"/>
                </a:solidFill>
              </a:rPr>
              <a:t>Masamu</a:t>
            </a:r>
            <a:r>
              <a:rPr lang="en-GB" cap="none" dirty="0">
                <a:solidFill>
                  <a:prstClr val="black"/>
                </a:solidFill>
              </a:rPr>
              <a:t> Program has created a Collaborative Research Network consisting of over 80 senior research mathematicians and scientists from around the world grouped into research teams in pure and applied mathematics that attend the annual MASI workshops and SAMSA Conferences. </a:t>
            </a:r>
          </a:p>
        </p:txBody>
      </p:sp>
    </p:spTree>
    <p:extLst>
      <p:ext uri="{BB962C8B-B14F-4D97-AF65-F5344CB8AC3E}">
        <p14:creationId xmlns:p14="http://schemas.microsoft.com/office/powerpoint/2010/main" val="725700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648221"/>
          </a:xfrm>
        </p:spPr>
        <p:txBody>
          <a:bodyPr/>
          <a:lstStyle/>
          <a:p>
            <a:r>
              <a:rPr lang="en-ZA" b="1" dirty="0"/>
              <a:t>STEM WORKSHOP PROGRAM </a:t>
            </a:r>
            <a:endParaRPr lang="en-ZA" dirty="0"/>
          </a:p>
        </p:txBody>
      </p:sp>
      <p:sp>
        <p:nvSpPr>
          <p:cNvPr id="3" name="Content Placeholder 2"/>
          <p:cNvSpPr>
            <a:spLocks noGrp="1"/>
          </p:cNvSpPr>
          <p:nvPr>
            <p:ph sz="quarter" idx="13"/>
          </p:nvPr>
        </p:nvSpPr>
        <p:spPr>
          <a:xfrm>
            <a:off x="913774" y="1367407"/>
            <a:ext cx="10363826" cy="5243118"/>
          </a:xfrm>
        </p:spPr>
        <p:txBody>
          <a:bodyPr>
            <a:normAutofit/>
          </a:bodyPr>
          <a:lstStyle/>
          <a:p>
            <a:r>
              <a:rPr lang="en-GB" cap="none" dirty="0">
                <a:solidFill>
                  <a:prstClr val="black"/>
                </a:solidFill>
              </a:rPr>
              <a:t>During the SAMSA Conference, STEM Workshops for Mathematics Teachers and students in Pre-University schools is organised in the hosting country. The purpose of the workshop is to enhance pre-university mathematics teachers’ skills in teaching mathematics. </a:t>
            </a:r>
            <a:endParaRPr lang="en-GB" cap="none" dirty="0" smtClean="0">
              <a:solidFill>
                <a:prstClr val="black"/>
              </a:solidFill>
            </a:endParaRPr>
          </a:p>
          <a:p>
            <a:r>
              <a:rPr lang="en-GB" cap="none" dirty="0" smtClean="0">
                <a:solidFill>
                  <a:prstClr val="black"/>
                </a:solidFill>
              </a:rPr>
              <a:t>The </a:t>
            </a:r>
            <a:r>
              <a:rPr lang="en-GB" cap="none" dirty="0">
                <a:solidFill>
                  <a:prstClr val="black"/>
                </a:solidFill>
              </a:rPr>
              <a:t>objectives of the workshop are to:</a:t>
            </a:r>
          </a:p>
          <a:p>
            <a:pPr marL="0" indent="0">
              <a:buNone/>
            </a:pPr>
            <a:r>
              <a:rPr lang="en-GB" cap="none" dirty="0">
                <a:solidFill>
                  <a:prstClr val="black"/>
                </a:solidFill>
              </a:rPr>
              <a:t>	Improve mathematics teaching strategy and delivery skills</a:t>
            </a:r>
          </a:p>
          <a:p>
            <a:pPr marL="0" indent="0">
              <a:buNone/>
            </a:pPr>
            <a:r>
              <a:rPr lang="en-GB" cap="none" dirty="0">
                <a:solidFill>
                  <a:prstClr val="black"/>
                </a:solidFill>
              </a:rPr>
              <a:t>	Improve mathematical learning and teaching skills</a:t>
            </a:r>
          </a:p>
          <a:p>
            <a:pPr marL="0" indent="0">
              <a:buNone/>
            </a:pPr>
            <a:r>
              <a:rPr lang="en-GB" cap="none" dirty="0">
                <a:solidFill>
                  <a:prstClr val="black"/>
                </a:solidFill>
              </a:rPr>
              <a:t>	Contribute towards the Education &amp; Training Sector Strategic Plan goals</a:t>
            </a:r>
          </a:p>
          <a:p>
            <a:pPr marL="0" indent="0">
              <a:buNone/>
            </a:pPr>
            <a:r>
              <a:rPr lang="en-GB" cap="none" dirty="0">
                <a:solidFill>
                  <a:prstClr val="black"/>
                </a:solidFill>
              </a:rPr>
              <a:t>	Improve awareness of the role of mathematics in national building</a:t>
            </a:r>
          </a:p>
          <a:p>
            <a:r>
              <a:rPr lang="en-GB" cap="none" dirty="0">
                <a:solidFill>
                  <a:prstClr val="black"/>
                </a:solidFill>
              </a:rPr>
              <a:t>The long term goal is to achieve improved students’ results in secondary school mathematics and to prepare them for STEM courses at the university.</a:t>
            </a:r>
          </a:p>
          <a:p>
            <a:endParaRPr lang="en-ZA" dirty="0"/>
          </a:p>
        </p:txBody>
      </p:sp>
    </p:spTree>
    <p:extLst>
      <p:ext uri="{BB962C8B-B14F-4D97-AF65-F5344CB8AC3E}">
        <p14:creationId xmlns:p14="http://schemas.microsoft.com/office/powerpoint/2010/main" val="23717284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748889"/>
          </a:xfrm>
        </p:spPr>
        <p:txBody>
          <a:bodyPr/>
          <a:lstStyle/>
          <a:p>
            <a:r>
              <a:rPr lang="en-ZA" dirty="0"/>
              <a:t>ONE HEALTH WORKSHOP PROGRAM </a:t>
            </a:r>
          </a:p>
        </p:txBody>
      </p:sp>
      <p:sp>
        <p:nvSpPr>
          <p:cNvPr id="3" name="Content Placeholder 2"/>
          <p:cNvSpPr>
            <a:spLocks noGrp="1"/>
          </p:cNvSpPr>
          <p:nvPr>
            <p:ph sz="quarter" idx="13"/>
          </p:nvPr>
        </p:nvSpPr>
        <p:spPr>
          <a:xfrm>
            <a:off x="913774" y="1585519"/>
            <a:ext cx="10363826" cy="4915949"/>
          </a:xfrm>
        </p:spPr>
        <p:txBody>
          <a:bodyPr/>
          <a:lstStyle/>
          <a:p>
            <a:r>
              <a:rPr lang="en-GB" cap="none" dirty="0">
                <a:solidFill>
                  <a:prstClr val="black"/>
                </a:solidFill>
              </a:rPr>
              <a:t>An International Research Symposium on One Health symposium was launched at the Southern Africa Mathematical Sciences Association (SAMSA) conference held in Maputo, Mozambique in 2022. </a:t>
            </a:r>
            <a:endParaRPr lang="en-GB" cap="none" dirty="0" smtClean="0">
              <a:solidFill>
                <a:prstClr val="black"/>
              </a:solidFill>
            </a:endParaRPr>
          </a:p>
          <a:p>
            <a:r>
              <a:rPr lang="en-GB" cap="none" dirty="0" smtClean="0">
                <a:solidFill>
                  <a:prstClr val="black"/>
                </a:solidFill>
              </a:rPr>
              <a:t>This </a:t>
            </a:r>
            <a:r>
              <a:rPr lang="en-GB" cap="none" dirty="0">
                <a:solidFill>
                  <a:prstClr val="black"/>
                </a:solidFill>
              </a:rPr>
              <a:t>symposium was held a day before the SAMSA conference commences. </a:t>
            </a:r>
            <a:endParaRPr lang="en-GB" cap="none" dirty="0" smtClean="0">
              <a:solidFill>
                <a:prstClr val="black"/>
              </a:solidFill>
            </a:endParaRPr>
          </a:p>
          <a:p>
            <a:r>
              <a:rPr lang="en-GB" cap="none" dirty="0" smtClean="0">
                <a:solidFill>
                  <a:prstClr val="black"/>
                </a:solidFill>
              </a:rPr>
              <a:t>The </a:t>
            </a:r>
            <a:r>
              <a:rPr lang="en-GB" cap="none" dirty="0">
                <a:solidFill>
                  <a:prstClr val="black"/>
                </a:solidFill>
              </a:rPr>
              <a:t>symposium focuses on the interconnection of human, animal, and environmental health. By using mathematical and statistical tools and research teams from different disciplines and geographical areas, as well as utilizing policymakers and practitioners, the symposium aims to inform policy and practices to improve the health of all. </a:t>
            </a:r>
            <a:endParaRPr lang="en-GB" cap="none" dirty="0" smtClean="0">
              <a:solidFill>
                <a:prstClr val="black"/>
              </a:solidFill>
            </a:endParaRPr>
          </a:p>
          <a:p>
            <a:r>
              <a:rPr lang="en-GB" cap="none" dirty="0" smtClean="0">
                <a:solidFill>
                  <a:prstClr val="black"/>
                </a:solidFill>
              </a:rPr>
              <a:t>The </a:t>
            </a:r>
            <a:r>
              <a:rPr lang="en-GB" cap="none" dirty="0">
                <a:solidFill>
                  <a:prstClr val="black"/>
                </a:solidFill>
              </a:rPr>
              <a:t>target participants include Allied Health organizations, agencies, government, industry, non-profit organisations, and academia, and participation is limited to 80 </a:t>
            </a:r>
            <a:r>
              <a:rPr lang="en-GB" cap="none" dirty="0" smtClean="0">
                <a:solidFill>
                  <a:prstClr val="black"/>
                </a:solidFill>
              </a:rPr>
              <a:t>individuals</a:t>
            </a:r>
          </a:p>
        </p:txBody>
      </p:sp>
    </p:spTree>
    <p:extLst>
      <p:ext uri="{BB962C8B-B14F-4D97-AF65-F5344CB8AC3E}">
        <p14:creationId xmlns:p14="http://schemas.microsoft.com/office/powerpoint/2010/main" val="28608952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1"/>
            <a:ext cx="10364451" cy="855676"/>
          </a:xfrm>
        </p:spPr>
        <p:txBody>
          <a:bodyPr>
            <a:normAutofit/>
          </a:bodyPr>
          <a:lstStyle/>
          <a:p>
            <a:r>
              <a:rPr lang="en-US" dirty="0" smtClean="0"/>
              <a:t>SAMSA Journal &amp; SAMSA Newsletter</a:t>
            </a:r>
            <a:endParaRPr lang="en-US" dirty="0"/>
          </a:p>
        </p:txBody>
      </p:sp>
      <p:sp>
        <p:nvSpPr>
          <p:cNvPr id="3" name="Content Placeholder 2"/>
          <p:cNvSpPr>
            <a:spLocks noGrp="1"/>
          </p:cNvSpPr>
          <p:nvPr>
            <p:ph sz="quarter" idx="13"/>
          </p:nvPr>
        </p:nvSpPr>
        <p:spPr>
          <a:xfrm>
            <a:off x="985336" y="1184744"/>
            <a:ext cx="10363826" cy="5673256"/>
          </a:xfrm>
        </p:spPr>
        <p:txBody>
          <a:bodyPr>
            <a:normAutofit/>
          </a:bodyPr>
          <a:lstStyle/>
          <a:p>
            <a:pPr lvl="0" algn="just">
              <a:buClr>
                <a:prstClr val="black"/>
              </a:buClr>
            </a:pPr>
            <a:r>
              <a:rPr lang="en-GB" sz="2400" cap="none" dirty="0" smtClean="0">
                <a:solidFill>
                  <a:prstClr val="black"/>
                </a:solidFill>
              </a:rPr>
              <a:t>To share and disseminate research findings, SAMSA has established an electronic journal, the Southern Africa Journal of Pure and Applicable Mathematics.</a:t>
            </a:r>
          </a:p>
          <a:p>
            <a:pPr lvl="0" algn="just">
              <a:buClr>
                <a:prstClr val="black"/>
              </a:buClr>
            </a:pPr>
            <a:r>
              <a:rPr lang="en-GB" sz="2400" cap="none" dirty="0" smtClean="0">
                <a:solidFill>
                  <a:prstClr val="black"/>
                </a:solidFill>
              </a:rPr>
              <a:t>Acceptance </a:t>
            </a:r>
            <a:r>
              <a:rPr lang="en-GB" sz="2400" cap="none" dirty="0">
                <a:solidFill>
                  <a:prstClr val="black"/>
                </a:solidFill>
              </a:rPr>
              <a:t>of all papers is normally on the basis of two positive reports from two independent referees.</a:t>
            </a:r>
            <a:endParaRPr lang="en-US" sz="2400" cap="none" dirty="0"/>
          </a:p>
          <a:p>
            <a:pPr algn="just"/>
            <a:r>
              <a:rPr lang="en-GB" sz="2400" cap="none" dirty="0" smtClean="0"/>
              <a:t>Knowing </a:t>
            </a:r>
            <a:r>
              <a:rPr lang="en-GB" sz="2400" cap="none" dirty="0"/>
              <a:t>that a lot happens in SAMSA institutions in-between annual conferences that members need to be updated on, and to complement the listserv, which until now was hosted by the University of Witwatersrand in South Africa, SAMSA established in 2013 a quarterly newsletter </a:t>
            </a:r>
            <a:r>
              <a:rPr lang="en-GB" sz="2400" cap="none" dirty="0" smtClean="0"/>
              <a:t>used </a:t>
            </a:r>
            <a:r>
              <a:rPr lang="en-GB" sz="2400" cap="none" dirty="0"/>
              <a:t>as a medium for communication, providing information about upcoming events and conferences, for instance.</a:t>
            </a:r>
          </a:p>
          <a:p>
            <a:endParaRPr lang="en-US" cap="none" dirty="0"/>
          </a:p>
        </p:txBody>
      </p:sp>
    </p:spTree>
    <p:extLst>
      <p:ext uri="{BB962C8B-B14F-4D97-AF65-F5344CB8AC3E}">
        <p14:creationId xmlns:p14="http://schemas.microsoft.com/office/powerpoint/2010/main" val="1532759224"/>
      </p:ext>
    </p:extLst>
  </p:cSld>
  <p:clrMapOvr>
    <a:masterClrMapping/>
  </p:clrMapOvr>
  <p:timing>
    <p:tnLst>
      <p:par>
        <p:cTn id="1" dur="indefinite" restart="never" nodeType="tmRoot"/>
      </p:par>
    </p:tnLst>
  </p:timing>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TM04033925[[fn=Droplet]]</Template>
  <TotalTime>609</TotalTime>
  <Words>1470</Words>
  <Application>Microsoft Office PowerPoint</Application>
  <PresentationFormat>Widescreen</PresentationFormat>
  <Paragraphs>73</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Tw Cen MT</vt:lpstr>
      <vt:lpstr>Droplet</vt:lpstr>
      <vt:lpstr>Co-Creating the Southern Africa Physics Network (SAPhysNet)</vt:lpstr>
      <vt:lpstr>Brief history of SAMSA</vt:lpstr>
      <vt:lpstr>Brief history of SAMSA</vt:lpstr>
      <vt:lpstr>Objectives of SAMSA</vt:lpstr>
      <vt:lpstr>Capacity building </vt:lpstr>
      <vt:lpstr>Capacity building</vt:lpstr>
      <vt:lpstr>STEM WORKSHOP PROGRAM </vt:lpstr>
      <vt:lpstr>ONE HEALTH WORKSHOP PROGRAM </vt:lpstr>
      <vt:lpstr>SAMSA Journal &amp; SAMSA Newsletter</vt:lpstr>
      <vt:lpstr>sAMSA Membership </vt:lpstr>
      <vt:lpstr>Membership</vt:lpstr>
      <vt:lpstr>Membership </vt:lpstr>
      <vt:lpstr>SAMSA Executive</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Ramoroka, Millicent</dc:creator>
  <cp:lastModifiedBy>Mhlanga, Farai</cp:lastModifiedBy>
  <cp:revision>54</cp:revision>
  <dcterms:created xsi:type="dcterms:W3CDTF">2019-03-28T14:26:09Z</dcterms:created>
  <dcterms:modified xsi:type="dcterms:W3CDTF">2024-07-04T19:54:49Z</dcterms:modified>
</cp:coreProperties>
</file>